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6"/>
  </p:notesMasterIdLst>
  <p:handoutMasterIdLst>
    <p:handoutMasterId r:id="rId27"/>
  </p:handoutMasterIdLst>
  <p:sldIdLst>
    <p:sldId id="257" r:id="rId2"/>
    <p:sldId id="387" r:id="rId3"/>
    <p:sldId id="285" r:id="rId4"/>
    <p:sldId id="260" r:id="rId5"/>
    <p:sldId id="267" r:id="rId6"/>
    <p:sldId id="406" r:id="rId7"/>
    <p:sldId id="271" r:id="rId8"/>
    <p:sldId id="283" r:id="rId9"/>
    <p:sldId id="448" r:id="rId10"/>
    <p:sldId id="445" r:id="rId11"/>
    <p:sldId id="446" r:id="rId12"/>
    <p:sldId id="447" r:id="rId13"/>
    <p:sldId id="266" r:id="rId14"/>
    <p:sldId id="282" r:id="rId15"/>
    <p:sldId id="262" r:id="rId16"/>
    <p:sldId id="263" r:id="rId17"/>
    <p:sldId id="281" r:id="rId18"/>
    <p:sldId id="268" r:id="rId19"/>
    <p:sldId id="463" r:id="rId20"/>
    <p:sldId id="331" r:id="rId21"/>
    <p:sldId id="439" r:id="rId22"/>
    <p:sldId id="442" r:id="rId23"/>
    <p:sldId id="440" r:id="rId24"/>
    <p:sldId id="284" r:id="rId2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00">
          <p15:clr>
            <a:srgbClr val="A4A3A4"/>
          </p15:clr>
        </p15:guide>
        <p15:guide id="2" pos="3944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lackFriday" initials="B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393CD"/>
    <a:srgbClr val="8B58B1"/>
    <a:srgbClr val="E63AC1"/>
    <a:srgbClr val="C55A11"/>
    <a:srgbClr val="0D3242"/>
    <a:srgbClr val="0E313D"/>
    <a:srgbClr val="EAD4A5"/>
    <a:srgbClr val="0C2F3F"/>
    <a:srgbClr val="3E8CCE"/>
    <a:srgbClr val="F0F1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æ·±è²æ ·å¼ 1 - å¼ºè°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ä¸­åº¦æ ·å¼ 2 - å¼ºè°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3924" autoAdjust="0"/>
  </p:normalViewPr>
  <p:slideViewPr>
    <p:cSldViewPr snapToGrid="0" showGuides="1">
      <p:cViewPr varScale="1">
        <p:scale>
          <a:sx n="136" d="100"/>
          <a:sy n="136" d="100"/>
        </p:scale>
        <p:origin x="1218" y="132"/>
      </p:cViewPr>
      <p:guideLst>
        <p:guide orient="horz" pos="2500"/>
        <p:guide pos="394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2021/5/20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488D58-9FDD-4C58-9FC4-4667448151F3}" type="datetimeFigureOut">
              <a:rPr lang="zh-CN" altLang="en-US" smtClean="0"/>
              <a:t>2021/5/20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78A948-9DDE-4D71-BE98-DB3674A9852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各位评委老师大家好，我们是</a:t>
            </a:r>
            <a:r>
              <a:rPr lang="en-US" altLang="zh-CN" dirty="0"/>
              <a:t>Have Hands</a:t>
            </a:r>
            <a:r>
              <a:rPr lang="zh-CN" altLang="en-US" dirty="0">
                <a:ea typeface="宋体" charset="0"/>
              </a:rPr>
              <a:t>团队，我们的作品是</a:t>
            </a:r>
            <a:r>
              <a:rPr lang="en-US" altLang="zh-CN" dirty="0">
                <a:ea typeface="宋体" charset="0"/>
              </a:rPr>
              <a:t>Mating Photo</a:t>
            </a:r>
            <a:r>
              <a:rPr lang="zh-CN" altLang="en-US" dirty="0">
                <a:ea typeface="宋体" charset="0"/>
              </a:rPr>
              <a:t>，</a:t>
            </a:r>
          </a:p>
          <a:p>
            <a:r>
              <a:rPr lang="zh-CN" altLang="en-US" dirty="0">
                <a:ea typeface="宋体" charset="0"/>
              </a:rPr>
              <a:t>本作品提出了</a:t>
            </a:r>
            <a:r>
              <a:rPr lang="en-US" altLang="zh-CN" dirty="0">
                <a:ea typeface="宋体" charset="0"/>
              </a:rPr>
              <a:t>U2GENET</a:t>
            </a:r>
            <a:r>
              <a:rPr lang="zh-CN" altLang="en-US" dirty="0">
                <a:ea typeface="宋体" charset="0"/>
              </a:rPr>
              <a:t>前景分割模型，</a:t>
            </a:r>
            <a:endParaRPr lang="en-US" altLang="zh-CN" dirty="0">
              <a:ea typeface="宋体" charset="0"/>
            </a:endParaRPr>
          </a:p>
          <a:p>
            <a:r>
              <a:rPr lang="zh-CN" altLang="en-US" dirty="0">
                <a:ea typeface="宋体" charset="0"/>
              </a:rPr>
              <a:t>该模型结合了，显著性，门控注意力机制，</a:t>
            </a:r>
            <a:r>
              <a:rPr lang="en-US" altLang="zh-CN" dirty="0" err="1">
                <a:ea typeface="宋体" charset="0"/>
              </a:rPr>
              <a:t>iOULoss</a:t>
            </a:r>
            <a:r>
              <a:rPr lang="zh-CN" altLang="en-US" dirty="0">
                <a:ea typeface="宋体" charset="0"/>
              </a:rPr>
              <a:t>和边缘</a:t>
            </a:r>
            <a:r>
              <a:rPr lang="en-US" altLang="zh-CN" dirty="0">
                <a:ea typeface="宋体" charset="0"/>
              </a:rPr>
              <a:t>loss</a:t>
            </a:r>
            <a:r>
              <a:rPr lang="zh-CN" altLang="en-US" dirty="0">
                <a:ea typeface="宋体" charset="0"/>
              </a:rPr>
              <a:t>的优化方式</a:t>
            </a:r>
            <a:endParaRPr lang="en-US" altLang="zh-CN" dirty="0">
              <a:ea typeface="宋体" charset="0"/>
            </a:endParaRPr>
          </a:p>
          <a:p>
            <a:r>
              <a:rPr lang="zh-CN" altLang="en-US" dirty="0">
                <a:ea typeface="宋体" charset="0"/>
              </a:rPr>
              <a:t>较好地实现了图像前景分割，接下来由我来讲解本作品。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78A948-9DDE-4D71-BE98-DB3674A98521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>
                <a:ea typeface="宋体" charset="0"/>
              </a:rPr>
              <a:t>我们的</a:t>
            </a:r>
            <a:r>
              <a:rPr lang="en-US" altLang="zh-CN" dirty="0">
                <a:ea typeface="宋体" charset="0"/>
              </a:rPr>
              <a:t>GRSU-L</a:t>
            </a:r>
            <a:r>
              <a:rPr lang="zh-CN" altLang="en-US" dirty="0">
                <a:ea typeface="宋体" charset="0"/>
              </a:rPr>
              <a:t>模块与残差网络的残差块类似，不过在残差块的基础上我们嵌入了多尺度特征融合，该模块使得在卷积过程中能够提取更多的上下文信息。除此之外，我们还在</a:t>
            </a:r>
            <a:r>
              <a:rPr lang="en-US" altLang="zh-CN" dirty="0">
                <a:ea typeface="宋体" charset="0"/>
              </a:rPr>
              <a:t>GRSUL</a:t>
            </a:r>
            <a:r>
              <a:rPr lang="zh-CN" altLang="en-US" dirty="0">
                <a:ea typeface="宋体" charset="0"/>
              </a:rPr>
              <a:t>中引入了</a:t>
            </a:r>
            <a:r>
              <a:rPr lang="zh-CN" altLang="en-US" dirty="0">
                <a:ea typeface="宋体" charset="0"/>
                <a:sym typeface="+mn-ea"/>
              </a:rPr>
              <a:t>注意力机制</a:t>
            </a:r>
            <a:endParaRPr lang="zh-CN" altLang="en-US" dirty="0">
              <a:ea typeface="宋体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78A948-9DDE-4D71-BE98-DB3674A98521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采用</a:t>
            </a:r>
            <a:r>
              <a:rPr lang="en-US" altLang="zh-CN" dirty="0"/>
              <a:t>GCT</a:t>
            </a:r>
            <a:r>
              <a:rPr lang="zh-CN" altLang="en-US" dirty="0">
                <a:ea typeface="宋体" charset="0"/>
              </a:rPr>
              <a:t>模块辅助特征提取，他主要由全局上下文嵌入，通道规范化，门控自适应三个部分构成，经过多次实验，我们把</a:t>
            </a:r>
            <a:r>
              <a:rPr lang="en-US" altLang="zh-CN" dirty="0">
                <a:ea typeface="宋体" charset="0"/>
              </a:rPr>
              <a:t>GCT</a:t>
            </a:r>
            <a:r>
              <a:rPr lang="zh-CN" altLang="en-US" dirty="0">
                <a:ea typeface="宋体" charset="0"/>
              </a:rPr>
              <a:t>模块放在每个卷积层之前以达到最优的特征提取效果，该模块的使用使得在图像提取过程中更加注意主体部分，这也是我们的</a:t>
            </a:r>
            <a:r>
              <a:rPr lang="en-US" altLang="zh-CN" dirty="0">
                <a:ea typeface="宋体" charset="0"/>
              </a:rPr>
              <a:t>U2GENET</a:t>
            </a:r>
            <a:r>
              <a:rPr lang="zh-CN" altLang="en-US" dirty="0">
                <a:ea typeface="宋体" charset="0"/>
              </a:rPr>
              <a:t>能够在多主体，透明主体，小物体主体的图像上有较好分割效果的原因。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78A948-9DDE-4D71-BE98-DB3674A98521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最后我们还优化了损失函数的使用，采用全局</a:t>
            </a:r>
            <a:r>
              <a:rPr lang="en-US" altLang="zh-CN"/>
              <a:t>Loss</a:t>
            </a:r>
            <a:r>
              <a:rPr lang="zh-CN" altLang="en-US">
                <a:ea typeface="宋体" charset="0"/>
              </a:rPr>
              <a:t>，边缘</a:t>
            </a:r>
            <a:r>
              <a:rPr lang="en-US" altLang="zh-CN">
                <a:ea typeface="宋体" charset="0"/>
              </a:rPr>
              <a:t>Loss</a:t>
            </a:r>
            <a:r>
              <a:rPr lang="zh-CN" altLang="en-US">
                <a:ea typeface="宋体" charset="0"/>
              </a:rPr>
              <a:t>，</a:t>
            </a:r>
            <a:r>
              <a:rPr lang="en-US" altLang="zh-CN">
                <a:ea typeface="宋体" charset="0"/>
              </a:rPr>
              <a:t>IOULoss</a:t>
            </a:r>
            <a:r>
              <a:rPr lang="zh-CN" altLang="en-US">
                <a:ea typeface="宋体" charset="0"/>
              </a:rPr>
              <a:t>的多损失优化方式，对边缘和主体上都进行了有针对性的训练。这也是</a:t>
            </a:r>
            <a:r>
              <a:rPr lang="en-US" altLang="zh-CN">
                <a:ea typeface="宋体" charset="0"/>
              </a:rPr>
              <a:t>U2GENET</a:t>
            </a:r>
            <a:r>
              <a:rPr lang="zh-CN" altLang="en-US">
                <a:ea typeface="宋体" charset="0"/>
              </a:rPr>
              <a:t>能够在发丝，遮挡主体，颜色接近背景色，镂空主体都能有较好分割结果的原因。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78A948-9DDE-4D71-BE98-DB3674A98521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对于本作品，我们采用</a:t>
            </a:r>
            <a:r>
              <a:rPr lang="en-US" altLang="zh-CN"/>
              <a:t>Openvino</a:t>
            </a:r>
            <a:r>
              <a:rPr lang="zh-CN" altLang="en-US">
                <a:ea typeface="宋体" charset="0"/>
              </a:rPr>
              <a:t>推理框架，将训练好的模型转化成</a:t>
            </a:r>
            <a:r>
              <a:rPr lang="en-US" altLang="zh-CN">
                <a:ea typeface="宋体" charset="0"/>
              </a:rPr>
              <a:t>c++</a:t>
            </a:r>
            <a:r>
              <a:rPr lang="zh-CN" altLang="en-US">
                <a:ea typeface="宋体" charset="0"/>
              </a:rPr>
              <a:t>可用的</a:t>
            </a:r>
            <a:r>
              <a:rPr lang="en-US" altLang="zh-CN">
                <a:ea typeface="宋体" charset="0"/>
              </a:rPr>
              <a:t>ie</a:t>
            </a:r>
            <a:r>
              <a:rPr lang="zh-CN" altLang="en-US">
                <a:ea typeface="宋体" charset="0"/>
              </a:rPr>
              <a:t>模型，使用</a:t>
            </a:r>
            <a:r>
              <a:rPr lang="en-US" altLang="zh-CN">
                <a:ea typeface="宋体" charset="0"/>
              </a:rPr>
              <a:t>C++</a:t>
            </a:r>
            <a:r>
              <a:rPr lang="zh-CN" altLang="en-US">
                <a:ea typeface="宋体" charset="0"/>
              </a:rPr>
              <a:t>编写推理代码，生成动态链接库，最后在</a:t>
            </a:r>
            <a:r>
              <a:rPr lang="en-US" altLang="zh-CN">
                <a:ea typeface="宋体" charset="0"/>
              </a:rPr>
              <a:t>pyqt</a:t>
            </a:r>
            <a:r>
              <a:rPr lang="zh-CN" altLang="en-US">
                <a:ea typeface="宋体" charset="0"/>
              </a:rPr>
              <a:t>编写的界面中引入动态链接库，完成图像推理。接下来，我来介绍</a:t>
            </a:r>
            <a:r>
              <a:rPr lang="en-US" altLang="zh-CN">
                <a:ea typeface="宋体" charset="0"/>
              </a:rPr>
              <a:t>U2GENET</a:t>
            </a:r>
            <a:r>
              <a:rPr lang="zh-CN" altLang="en-US">
                <a:ea typeface="宋体" charset="0"/>
              </a:rPr>
              <a:t>的优点与展望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78A948-9DDE-4D71-BE98-DB3674A98521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78A948-9DDE-4D71-BE98-DB3674A98521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我们的模型属于轻量型模型，模型大小仅为</a:t>
            </a:r>
            <a:r>
              <a:rPr lang="en-US" altLang="zh-CN"/>
              <a:t>7MB</a:t>
            </a:r>
            <a:r>
              <a:rPr lang="zh-CN" altLang="en-US"/>
              <a:t>，单张图片的推理时间约为</a:t>
            </a:r>
            <a:r>
              <a:rPr lang="en-US" altLang="zh-CN"/>
              <a:t>1s</a:t>
            </a:r>
          </a:p>
          <a:p>
            <a:r>
              <a:rPr lang="zh-CN" altLang="en-US">
                <a:ea typeface="宋体" charset="0"/>
              </a:rPr>
              <a:t>引入了</a:t>
            </a:r>
            <a:r>
              <a:rPr lang="en-US" altLang="zh-CN">
                <a:ea typeface="宋体" charset="0"/>
              </a:rPr>
              <a:t>GCT</a:t>
            </a:r>
            <a:r>
              <a:rPr lang="zh-CN" altLang="en-US">
                <a:ea typeface="宋体" charset="0"/>
              </a:rPr>
              <a:t>门控注意力机制，分割结果能包含更多的显著主体</a:t>
            </a:r>
          </a:p>
          <a:p>
            <a:r>
              <a:rPr lang="zh-CN" altLang="en-US">
                <a:ea typeface="宋体" charset="0"/>
              </a:rPr>
              <a:t>使用边缘</a:t>
            </a:r>
            <a:r>
              <a:rPr lang="en-US" altLang="zh-CN">
                <a:ea typeface="宋体" charset="0"/>
              </a:rPr>
              <a:t>loss</a:t>
            </a:r>
            <a:r>
              <a:rPr lang="zh-CN" altLang="en-US">
                <a:ea typeface="宋体" charset="0"/>
              </a:rPr>
              <a:t>和</a:t>
            </a:r>
            <a:r>
              <a:rPr lang="en-US" altLang="zh-CN">
                <a:ea typeface="宋体" charset="0"/>
              </a:rPr>
              <a:t>iouloss</a:t>
            </a:r>
            <a:r>
              <a:rPr lang="zh-CN" altLang="en-US">
                <a:ea typeface="宋体" charset="0"/>
              </a:rPr>
              <a:t>有针对性地对图像边缘进行优化</a:t>
            </a:r>
          </a:p>
          <a:p>
            <a:r>
              <a:rPr lang="zh-CN" altLang="en-US">
                <a:ea typeface="宋体" charset="0"/>
              </a:rPr>
              <a:t>采用了</a:t>
            </a:r>
            <a:r>
              <a:rPr lang="en-US" altLang="zh-CN">
                <a:ea typeface="宋体" charset="0"/>
              </a:rPr>
              <a:t>Openvino</a:t>
            </a:r>
            <a:r>
              <a:rPr lang="zh-CN" altLang="en-US">
                <a:ea typeface="宋体" charset="0"/>
              </a:rPr>
              <a:t>推理框架，并实现了软件打包，可以在任意一台</a:t>
            </a:r>
            <a:r>
              <a:rPr lang="en-US" altLang="zh-CN">
                <a:ea typeface="宋体" charset="0"/>
              </a:rPr>
              <a:t>windows</a:t>
            </a:r>
            <a:r>
              <a:rPr lang="zh-CN" altLang="en-US">
                <a:ea typeface="宋体" charset="0"/>
              </a:rPr>
              <a:t>设备上运行。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78A948-9DDE-4D71-BE98-DB3674A98521}" type="slidenum">
              <a:rPr lang="zh-CN" altLang="en-US" smtClean="0"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对于本作品中还有一些值得改进的地方，</a:t>
            </a:r>
          </a:p>
          <a:p>
            <a:r>
              <a:rPr lang="zh-CN" altLang="en-US"/>
              <a:t>首先是，推理框架可以进行更换，以便更好地适应不同的设备，如</a:t>
            </a:r>
            <a:r>
              <a:rPr lang="en-US" altLang="zh-CN"/>
              <a:t>AMD</a:t>
            </a:r>
            <a:r>
              <a:rPr lang="zh-CN" altLang="en-US">
                <a:ea typeface="宋体" charset="0"/>
              </a:rPr>
              <a:t>的设备。</a:t>
            </a:r>
          </a:p>
          <a:p>
            <a:r>
              <a:rPr lang="zh-CN" altLang="en-US">
                <a:ea typeface="宋体" charset="0"/>
              </a:rPr>
              <a:t>接着是，对于颜色完全融入背景，以至人眼都无法分辨的主体，本算法可能无法有较好的表现，希望在后面的研究中能够找到相应的解决方案。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78A948-9DDE-4D71-BE98-DB3674A98521}" type="slidenum">
              <a:rPr lang="zh-CN" altLang="en-US" smtClean="0"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78A948-9DDE-4D71-BE98-DB3674A98521}" type="slidenum">
              <a:rPr lang="zh-CN" altLang="en-US" smtClean="0"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78A948-9DDE-4D71-BE98-DB3674A98521}" type="slidenum">
              <a:rPr lang="zh-CN" altLang="en-US" smtClean="0"/>
              <a:t>18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这是我们的团队成员和成员分工。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78A948-9DDE-4D71-BE98-DB3674A98521}" type="slidenum">
              <a:rPr lang="zh-CN" altLang="en-US" smtClean="0"/>
              <a:t>20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78A948-9DDE-4D71-BE98-DB3674A98521}" type="slidenum">
              <a:rPr lang="zh-CN" altLang="en-US" smtClean="0"/>
              <a:t>21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78A948-9DDE-4D71-BE98-DB3674A98521}" type="slidenum">
              <a:rPr lang="zh-CN" altLang="en-US" smtClean="0"/>
              <a:t>22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78A948-9DDE-4D71-BE98-DB3674A98521}" type="slidenum">
              <a:rPr lang="zh-CN" altLang="en-US" smtClean="0"/>
              <a:t>23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78A948-9DDE-4D71-BE98-DB3674A98521}" type="slidenum">
              <a:rPr lang="zh-CN" altLang="en-US" smtClean="0"/>
              <a:t>24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接下来我们从这四个方面介绍我们的作品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78A948-9DDE-4D71-BE98-DB3674A98521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78A948-9DDE-4D71-BE98-DB3674A98521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我们的</a:t>
            </a:r>
            <a:r>
              <a:rPr lang="en-US" altLang="zh-CN" dirty="0"/>
              <a:t>U2GENET</a:t>
            </a:r>
            <a:r>
              <a:rPr lang="zh-CN" altLang="en-US" dirty="0"/>
              <a:t>对大部分主体都有较好的分割结果，不论是</a:t>
            </a:r>
          </a:p>
          <a:p>
            <a:r>
              <a:rPr lang="zh-CN" altLang="en-US" dirty="0"/>
              <a:t>单对象主体，</a:t>
            </a:r>
          </a:p>
          <a:p>
            <a:r>
              <a:rPr lang="zh-CN" altLang="en-US" dirty="0"/>
              <a:t>多对象主体，</a:t>
            </a:r>
          </a:p>
          <a:p>
            <a:r>
              <a:rPr lang="zh-CN" altLang="en-US" dirty="0"/>
              <a:t>发丝与类发丝，</a:t>
            </a:r>
          </a:p>
          <a:p>
            <a:r>
              <a:rPr lang="zh-CN" altLang="en-US" dirty="0">
                <a:sym typeface="+mn-ea"/>
              </a:rPr>
              <a:t>主题部分镂空</a:t>
            </a:r>
            <a:r>
              <a:rPr lang="zh-CN" altLang="en-US" dirty="0"/>
              <a:t>，</a:t>
            </a:r>
          </a:p>
          <a:p>
            <a:r>
              <a:rPr lang="zh-CN" altLang="en-US" dirty="0"/>
              <a:t>主题部分被遮挡，</a:t>
            </a:r>
          </a:p>
          <a:p>
            <a:r>
              <a:rPr lang="zh-CN" altLang="en-US" dirty="0"/>
              <a:t>主体颜色接近背景色，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78A948-9DDE-4D71-BE98-DB3674A98521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小物体主题，</a:t>
            </a:r>
          </a:p>
          <a:p>
            <a:r>
              <a:rPr lang="zh-CN" altLang="en-US"/>
              <a:t>还是半透明主体</a:t>
            </a:r>
          </a:p>
          <a:p>
            <a:r>
              <a:rPr lang="zh-CN" altLang="en-US"/>
              <a:t>我们的分割算法都有较好的分割结果。</a:t>
            </a:r>
          </a:p>
          <a:p>
            <a:r>
              <a:rPr lang="zh-CN" altLang="en-US"/>
              <a:t>此外，我们的算法对于</a:t>
            </a:r>
            <a:r>
              <a:rPr lang="en-US" altLang="zh-CN"/>
              <a:t>4K</a:t>
            </a:r>
            <a:r>
              <a:rPr lang="zh-CN" altLang="en-US">
                <a:ea typeface="宋体" charset="0"/>
              </a:rPr>
              <a:t>以上的图像也有较快的处理时间。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78A948-9DDE-4D71-BE98-DB3674A98521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这是我们整个软件的执行过程。接下来是技术路线和实现方案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78A948-9DDE-4D71-BE98-DB3674A98521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78A948-9DDE-4D71-BE98-DB3674A98521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在本作品中提出</a:t>
            </a:r>
            <a:r>
              <a:rPr lang="en-US" altLang="zh-CN" dirty="0"/>
              <a:t>U2GE-NET</a:t>
            </a:r>
            <a:r>
              <a:rPr lang="zh-CN" altLang="en-US" dirty="0">
                <a:ea typeface="宋体" charset="0"/>
              </a:rPr>
              <a:t>模型，他是一个两层嵌套的</a:t>
            </a:r>
            <a:r>
              <a:rPr lang="en-US" altLang="zh-CN" dirty="0">
                <a:ea typeface="宋体" charset="0"/>
              </a:rPr>
              <a:t>U</a:t>
            </a:r>
            <a:r>
              <a:rPr lang="zh-CN" altLang="en-US" dirty="0">
                <a:ea typeface="宋体" charset="0"/>
              </a:rPr>
              <a:t>型结构，共</a:t>
            </a:r>
            <a:r>
              <a:rPr lang="en-US" altLang="zh-CN" dirty="0">
                <a:ea typeface="宋体" charset="0"/>
              </a:rPr>
              <a:t>11</a:t>
            </a:r>
            <a:r>
              <a:rPr lang="zh-CN" altLang="en-US" dirty="0">
                <a:ea typeface="宋体" charset="0"/>
              </a:rPr>
              <a:t>个</a:t>
            </a:r>
            <a:r>
              <a:rPr lang="en-US" altLang="zh-CN" dirty="0">
                <a:ea typeface="宋体" charset="0"/>
              </a:rPr>
              <a:t>GRSU-L</a:t>
            </a:r>
            <a:r>
              <a:rPr lang="zh-CN" altLang="en-US" dirty="0">
                <a:ea typeface="宋体" charset="0"/>
              </a:rPr>
              <a:t>模块，前</a:t>
            </a:r>
            <a:r>
              <a:rPr lang="en-US" altLang="zh-CN" dirty="0">
                <a:ea typeface="宋体" charset="0"/>
              </a:rPr>
              <a:t>6</a:t>
            </a:r>
            <a:r>
              <a:rPr lang="zh-CN" altLang="en-US" dirty="0">
                <a:ea typeface="宋体" charset="0"/>
              </a:rPr>
              <a:t>个作为编码器</a:t>
            </a:r>
            <a:r>
              <a:rPr lang="en-US" altLang="zh-CN" dirty="0">
                <a:ea typeface="宋体" charset="0"/>
              </a:rPr>
              <a:t>(Encoder)</a:t>
            </a:r>
            <a:r>
              <a:rPr lang="zh-CN" altLang="en-US" dirty="0">
                <a:ea typeface="宋体" charset="0"/>
              </a:rPr>
              <a:t>提取图像的特征信息，后</a:t>
            </a:r>
            <a:r>
              <a:rPr lang="en-US" altLang="zh-CN" dirty="0">
                <a:ea typeface="宋体" charset="0"/>
              </a:rPr>
              <a:t>5</a:t>
            </a:r>
            <a:r>
              <a:rPr lang="zh-CN" altLang="en-US" dirty="0">
                <a:ea typeface="宋体" charset="0"/>
              </a:rPr>
              <a:t>个作为解码器</a:t>
            </a:r>
            <a:r>
              <a:rPr lang="en-US" altLang="zh-CN" dirty="0">
                <a:ea typeface="宋体" charset="0"/>
              </a:rPr>
              <a:t>(Decoder)</a:t>
            </a:r>
            <a:r>
              <a:rPr lang="zh-CN" altLang="en-US">
                <a:ea typeface="宋体" charset="0"/>
              </a:rPr>
              <a:t>融合编码器</a:t>
            </a:r>
            <a:r>
              <a:rPr lang="zh-CN" altLang="en-US" dirty="0">
                <a:ea typeface="宋体" charset="0"/>
              </a:rPr>
              <a:t>提取的信息，并生成对应尺度的掩码（</a:t>
            </a:r>
            <a:r>
              <a:rPr lang="en-US" altLang="zh-CN" dirty="0">
                <a:ea typeface="宋体" charset="0"/>
              </a:rPr>
              <a:t>mask</a:t>
            </a:r>
            <a:r>
              <a:rPr lang="zh-CN" altLang="en-US" dirty="0">
                <a:ea typeface="宋体" charset="0"/>
              </a:rPr>
              <a:t>），最终将</a:t>
            </a:r>
            <a:r>
              <a:rPr lang="en-US" altLang="zh-CN" dirty="0">
                <a:ea typeface="宋体" charset="0"/>
              </a:rPr>
              <a:t>6</a:t>
            </a:r>
            <a:r>
              <a:rPr lang="zh-CN" altLang="en-US" dirty="0">
                <a:ea typeface="宋体" charset="0"/>
              </a:rPr>
              <a:t>个掩码</a:t>
            </a:r>
            <a:r>
              <a:rPr lang="en-US" altLang="zh-CN" dirty="0">
                <a:ea typeface="宋体" charset="0"/>
              </a:rPr>
              <a:t>(mask)</a:t>
            </a:r>
            <a:r>
              <a:rPr lang="zh-CN" altLang="en-US" dirty="0">
                <a:ea typeface="宋体" charset="0"/>
              </a:rPr>
              <a:t>拼接，采用</a:t>
            </a:r>
            <a:r>
              <a:rPr lang="en-US" altLang="zh-CN" dirty="0">
                <a:ea typeface="宋体" charset="0"/>
              </a:rPr>
              <a:t>1x1</a:t>
            </a:r>
            <a:r>
              <a:rPr lang="zh-CN" altLang="en-US" dirty="0">
                <a:ea typeface="宋体" charset="0"/>
              </a:rPr>
              <a:t>卷积输出最终的掩码</a:t>
            </a:r>
            <a:r>
              <a:rPr lang="en-US" altLang="zh-CN" dirty="0">
                <a:ea typeface="宋体" charset="0"/>
              </a:rPr>
              <a:t>(mask)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78A948-9DDE-4D71-BE98-DB3674A98521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 advTm="0">
        <p:random/>
      </p:transition>
    </mc:Choice>
    <mc:Fallback xmlns="">
      <p:transition spd="slow" advTm="0"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图片占位符 9"/>
          <p:cNvSpPr>
            <a:spLocks noGrp="1"/>
          </p:cNvSpPr>
          <p:nvPr>
            <p:ph type="pic" sz="quarter" idx="10"/>
          </p:nvPr>
        </p:nvSpPr>
        <p:spPr>
          <a:xfrm>
            <a:off x="1313473" y="2221007"/>
            <a:ext cx="2769660" cy="1512000"/>
          </a:xfrm>
          <a:custGeom>
            <a:avLst/>
            <a:gdLst>
              <a:gd name="connsiteX0" fmla="*/ 0 w 2769660"/>
              <a:gd name="connsiteY0" fmla="*/ 0 h 1512000"/>
              <a:gd name="connsiteX1" fmla="*/ 2769660 w 2769660"/>
              <a:gd name="connsiteY1" fmla="*/ 0 h 1512000"/>
              <a:gd name="connsiteX2" fmla="*/ 2769660 w 2769660"/>
              <a:gd name="connsiteY2" fmla="*/ 1512000 h 1512000"/>
              <a:gd name="connsiteX3" fmla="*/ 0 w 2769660"/>
              <a:gd name="connsiteY3" fmla="*/ 1512000 h 151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69660" h="1512000">
                <a:moveTo>
                  <a:pt x="0" y="0"/>
                </a:moveTo>
                <a:lnTo>
                  <a:pt x="2769660" y="0"/>
                </a:lnTo>
                <a:lnTo>
                  <a:pt x="2769660" y="1512000"/>
                </a:lnTo>
                <a:lnTo>
                  <a:pt x="0" y="1512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1" name="图片占位符 10"/>
          <p:cNvSpPr>
            <a:spLocks noGrp="1"/>
          </p:cNvSpPr>
          <p:nvPr>
            <p:ph type="pic" sz="quarter" idx="11"/>
          </p:nvPr>
        </p:nvSpPr>
        <p:spPr>
          <a:xfrm>
            <a:off x="4713482" y="2221007"/>
            <a:ext cx="2769660" cy="1512000"/>
          </a:xfrm>
          <a:custGeom>
            <a:avLst/>
            <a:gdLst>
              <a:gd name="connsiteX0" fmla="*/ 0 w 2769660"/>
              <a:gd name="connsiteY0" fmla="*/ 0 h 1512000"/>
              <a:gd name="connsiteX1" fmla="*/ 2769660 w 2769660"/>
              <a:gd name="connsiteY1" fmla="*/ 0 h 1512000"/>
              <a:gd name="connsiteX2" fmla="*/ 2769660 w 2769660"/>
              <a:gd name="connsiteY2" fmla="*/ 1512000 h 1512000"/>
              <a:gd name="connsiteX3" fmla="*/ 0 w 2769660"/>
              <a:gd name="connsiteY3" fmla="*/ 1512000 h 151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69660" h="1512000">
                <a:moveTo>
                  <a:pt x="0" y="0"/>
                </a:moveTo>
                <a:lnTo>
                  <a:pt x="2769660" y="0"/>
                </a:lnTo>
                <a:lnTo>
                  <a:pt x="2769660" y="1512000"/>
                </a:lnTo>
                <a:lnTo>
                  <a:pt x="0" y="1512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2" name="图片占位符 11"/>
          <p:cNvSpPr>
            <a:spLocks noGrp="1"/>
          </p:cNvSpPr>
          <p:nvPr>
            <p:ph type="pic" sz="quarter" idx="12"/>
          </p:nvPr>
        </p:nvSpPr>
        <p:spPr>
          <a:xfrm>
            <a:off x="8113491" y="2221007"/>
            <a:ext cx="2769660" cy="1512000"/>
          </a:xfrm>
          <a:custGeom>
            <a:avLst/>
            <a:gdLst>
              <a:gd name="connsiteX0" fmla="*/ 0 w 2769660"/>
              <a:gd name="connsiteY0" fmla="*/ 0 h 1512000"/>
              <a:gd name="connsiteX1" fmla="*/ 2769660 w 2769660"/>
              <a:gd name="connsiteY1" fmla="*/ 0 h 1512000"/>
              <a:gd name="connsiteX2" fmla="*/ 2769660 w 2769660"/>
              <a:gd name="connsiteY2" fmla="*/ 1512000 h 1512000"/>
              <a:gd name="connsiteX3" fmla="*/ 0 w 2769660"/>
              <a:gd name="connsiteY3" fmla="*/ 1512000 h 151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69660" h="1512000">
                <a:moveTo>
                  <a:pt x="0" y="0"/>
                </a:moveTo>
                <a:lnTo>
                  <a:pt x="2769660" y="0"/>
                </a:lnTo>
                <a:lnTo>
                  <a:pt x="2769660" y="1512000"/>
                </a:lnTo>
                <a:lnTo>
                  <a:pt x="0" y="1512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 advTm="0">
        <p:random/>
      </p:transition>
    </mc:Choice>
    <mc:Fallback xmlns="">
      <p:transition spd="slow" advTm="0">
        <p:random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图片占位符 5"/>
          <p:cNvSpPr>
            <a:spLocks noGrp="1"/>
          </p:cNvSpPr>
          <p:nvPr>
            <p:ph type="pic" sz="quarter" idx="10"/>
          </p:nvPr>
        </p:nvSpPr>
        <p:spPr>
          <a:xfrm>
            <a:off x="5013325" y="2719388"/>
            <a:ext cx="2155826" cy="2154238"/>
          </a:xfrm>
          <a:custGeom>
            <a:avLst/>
            <a:gdLst>
              <a:gd name="connsiteX0" fmla="*/ 1077913 w 2155826"/>
              <a:gd name="connsiteY0" fmla="*/ 0 h 2154238"/>
              <a:gd name="connsiteX1" fmla="*/ 2155826 w 2155826"/>
              <a:gd name="connsiteY1" fmla="*/ 1077119 h 2154238"/>
              <a:gd name="connsiteX2" fmla="*/ 1077913 w 2155826"/>
              <a:gd name="connsiteY2" fmla="*/ 2154238 h 2154238"/>
              <a:gd name="connsiteX3" fmla="*/ 0 w 2155826"/>
              <a:gd name="connsiteY3" fmla="*/ 1077119 h 2154238"/>
              <a:gd name="connsiteX4" fmla="*/ 1077913 w 2155826"/>
              <a:gd name="connsiteY4" fmla="*/ 0 h 2154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55826" h="2154238">
                <a:moveTo>
                  <a:pt x="1077913" y="0"/>
                </a:moveTo>
                <a:cubicBezTo>
                  <a:pt x="1673228" y="0"/>
                  <a:pt x="2155826" y="482243"/>
                  <a:pt x="2155826" y="1077119"/>
                </a:cubicBezTo>
                <a:cubicBezTo>
                  <a:pt x="2155826" y="1671995"/>
                  <a:pt x="1673228" y="2154238"/>
                  <a:pt x="1077913" y="2154238"/>
                </a:cubicBezTo>
                <a:cubicBezTo>
                  <a:pt x="482598" y="2154238"/>
                  <a:pt x="0" y="1671995"/>
                  <a:pt x="0" y="1077119"/>
                </a:cubicBezTo>
                <a:cubicBezTo>
                  <a:pt x="0" y="482243"/>
                  <a:pt x="482598" y="0"/>
                  <a:pt x="107791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 advTm="0">
        <p:random/>
      </p:transition>
    </mc:Choice>
    <mc:Fallback xmlns="">
      <p:transition spd="slow" advTm="0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 advTm="0">
        <p:random/>
      </p:transition>
    </mc:Choice>
    <mc:Fallback xmlns="">
      <p:transition spd="slow" advTm="0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 advTm="0">
        <p:random/>
      </p:transition>
    </mc:Choice>
    <mc:Fallback xmlns="">
      <p:transition spd="slow" advTm="0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2028825"/>
            <a:ext cx="5946775" cy="4273550"/>
          </a:xfrm>
          <a:custGeom>
            <a:avLst/>
            <a:gdLst>
              <a:gd name="connsiteX0" fmla="*/ 0 w 5946775"/>
              <a:gd name="connsiteY0" fmla="*/ 0 h 4273550"/>
              <a:gd name="connsiteX1" fmla="*/ 5946775 w 5946775"/>
              <a:gd name="connsiteY1" fmla="*/ 0 h 4273550"/>
              <a:gd name="connsiteX2" fmla="*/ 4799812 w 5946775"/>
              <a:gd name="connsiteY2" fmla="*/ 4273550 h 4273550"/>
              <a:gd name="connsiteX3" fmla="*/ 0 w 5946775"/>
              <a:gd name="connsiteY3" fmla="*/ 4273550 h 4273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46775" h="4273550">
                <a:moveTo>
                  <a:pt x="0" y="0"/>
                </a:moveTo>
                <a:lnTo>
                  <a:pt x="5946775" y="0"/>
                </a:lnTo>
                <a:lnTo>
                  <a:pt x="4799812" y="4273550"/>
                </a:lnTo>
                <a:lnTo>
                  <a:pt x="0" y="427355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 advTm="0">
        <p:random/>
      </p:transition>
    </mc:Choice>
    <mc:Fallback xmlns="">
      <p:transition spd="slow" advTm="0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图片占位符 8"/>
          <p:cNvSpPr>
            <a:spLocks noGrp="1"/>
          </p:cNvSpPr>
          <p:nvPr>
            <p:ph type="pic" sz="quarter" idx="10"/>
          </p:nvPr>
        </p:nvSpPr>
        <p:spPr>
          <a:xfrm>
            <a:off x="5165898" y="2191235"/>
            <a:ext cx="1855499" cy="3315152"/>
          </a:xfrm>
          <a:custGeom>
            <a:avLst/>
            <a:gdLst>
              <a:gd name="connsiteX0" fmla="*/ 0 w 1855499"/>
              <a:gd name="connsiteY0" fmla="*/ 0 h 3315152"/>
              <a:gd name="connsiteX1" fmla="*/ 1855499 w 1855499"/>
              <a:gd name="connsiteY1" fmla="*/ 0 h 3315152"/>
              <a:gd name="connsiteX2" fmla="*/ 1855499 w 1855499"/>
              <a:gd name="connsiteY2" fmla="*/ 3315152 h 3315152"/>
              <a:gd name="connsiteX3" fmla="*/ 0 w 1855499"/>
              <a:gd name="connsiteY3" fmla="*/ 3315152 h 3315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5499" h="3315152">
                <a:moveTo>
                  <a:pt x="0" y="0"/>
                </a:moveTo>
                <a:lnTo>
                  <a:pt x="1855499" y="0"/>
                </a:lnTo>
                <a:lnTo>
                  <a:pt x="1855499" y="3315152"/>
                </a:lnTo>
                <a:lnTo>
                  <a:pt x="0" y="331515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 advTm="0">
        <p:random/>
      </p:transition>
    </mc:Choice>
    <mc:Fallback xmlns="">
      <p:transition spd="slow" advTm="0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图片占位符 9"/>
          <p:cNvSpPr>
            <a:spLocks noGrp="1"/>
          </p:cNvSpPr>
          <p:nvPr>
            <p:ph type="pic" sz="quarter" idx="10"/>
          </p:nvPr>
        </p:nvSpPr>
        <p:spPr>
          <a:xfrm>
            <a:off x="1701800" y="2187697"/>
            <a:ext cx="1568450" cy="1568450"/>
          </a:xfrm>
          <a:custGeom>
            <a:avLst/>
            <a:gdLst>
              <a:gd name="connsiteX0" fmla="*/ 784225 w 1568450"/>
              <a:gd name="connsiteY0" fmla="*/ 0 h 1568450"/>
              <a:gd name="connsiteX1" fmla="*/ 1568450 w 1568450"/>
              <a:gd name="connsiteY1" fmla="*/ 784225 h 1568450"/>
              <a:gd name="connsiteX2" fmla="*/ 784225 w 1568450"/>
              <a:gd name="connsiteY2" fmla="*/ 1568450 h 1568450"/>
              <a:gd name="connsiteX3" fmla="*/ 0 w 1568450"/>
              <a:gd name="connsiteY3" fmla="*/ 784225 h 1568450"/>
              <a:gd name="connsiteX4" fmla="*/ 784225 w 1568450"/>
              <a:gd name="connsiteY4" fmla="*/ 0 h 1568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68450" h="1568450">
                <a:moveTo>
                  <a:pt x="784225" y="0"/>
                </a:moveTo>
                <a:cubicBezTo>
                  <a:pt x="1217341" y="0"/>
                  <a:pt x="1568450" y="351109"/>
                  <a:pt x="1568450" y="784225"/>
                </a:cubicBezTo>
                <a:cubicBezTo>
                  <a:pt x="1568450" y="1217341"/>
                  <a:pt x="1217341" y="1568450"/>
                  <a:pt x="784225" y="1568450"/>
                </a:cubicBezTo>
                <a:cubicBezTo>
                  <a:pt x="351109" y="1568450"/>
                  <a:pt x="0" y="1217341"/>
                  <a:pt x="0" y="784225"/>
                </a:cubicBezTo>
                <a:cubicBezTo>
                  <a:pt x="0" y="351109"/>
                  <a:pt x="351109" y="0"/>
                  <a:pt x="78422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1" name="图片占位符 10"/>
          <p:cNvSpPr>
            <a:spLocks noGrp="1"/>
          </p:cNvSpPr>
          <p:nvPr>
            <p:ph type="pic" sz="quarter" idx="11"/>
          </p:nvPr>
        </p:nvSpPr>
        <p:spPr>
          <a:xfrm>
            <a:off x="5292725" y="2187697"/>
            <a:ext cx="1566864" cy="1568450"/>
          </a:xfrm>
          <a:custGeom>
            <a:avLst/>
            <a:gdLst>
              <a:gd name="connsiteX0" fmla="*/ 783432 w 1566864"/>
              <a:gd name="connsiteY0" fmla="*/ 0 h 1568450"/>
              <a:gd name="connsiteX1" fmla="*/ 1566864 w 1566864"/>
              <a:gd name="connsiteY1" fmla="*/ 784225 h 1568450"/>
              <a:gd name="connsiteX2" fmla="*/ 783432 w 1566864"/>
              <a:gd name="connsiteY2" fmla="*/ 1568450 h 1568450"/>
              <a:gd name="connsiteX3" fmla="*/ 0 w 1566864"/>
              <a:gd name="connsiteY3" fmla="*/ 784225 h 1568450"/>
              <a:gd name="connsiteX4" fmla="*/ 783432 w 1566864"/>
              <a:gd name="connsiteY4" fmla="*/ 0 h 1568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66864" h="1568450">
                <a:moveTo>
                  <a:pt x="783432" y="0"/>
                </a:moveTo>
                <a:cubicBezTo>
                  <a:pt x="1216110" y="0"/>
                  <a:pt x="1566864" y="351109"/>
                  <a:pt x="1566864" y="784225"/>
                </a:cubicBezTo>
                <a:cubicBezTo>
                  <a:pt x="1566864" y="1217341"/>
                  <a:pt x="1216110" y="1568450"/>
                  <a:pt x="783432" y="1568450"/>
                </a:cubicBezTo>
                <a:cubicBezTo>
                  <a:pt x="350754" y="1568450"/>
                  <a:pt x="0" y="1217341"/>
                  <a:pt x="0" y="784225"/>
                </a:cubicBezTo>
                <a:cubicBezTo>
                  <a:pt x="0" y="351109"/>
                  <a:pt x="350754" y="0"/>
                  <a:pt x="78343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2" name="图片占位符 11"/>
          <p:cNvSpPr>
            <a:spLocks noGrp="1"/>
          </p:cNvSpPr>
          <p:nvPr>
            <p:ph type="pic" sz="quarter" idx="12"/>
          </p:nvPr>
        </p:nvSpPr>
        <p:spPr>
          <a:xfrm>
            <a:off x="8921750" y="2187697"/>
            <a:ext cx="1568450" cy="1568450"/>
          </a:xfrm>
          <a:custGeom>
            <a:avLst/>
            <a:gdLst>
              <a:gd name="connsiteX0" fmla="*/ 784225 w 1568450"/>
              <a:gd name="connsiteY0" fmla="*/ 0 h 1568450"/>
              <a:gd name="connsiteX1" fmla="*/ 1568450 w 1568450"/>
              <a:gd name="connsiteY1" fmla="*/ 784225 h 1568450"/>
              <a:gd name="connsiteX2" fmla="*/ 784225 w 1568450"/>
              <a:gd name="connsiteY2" fmla="*/ 1568450 h 1568450"/>
              <a:gd name="connsiteX3" fmla="*/ 0 w 1568450"/>
              <a:gd name="connsiteY3" fmla="*/ 784225 h 1568450"/>
              <a:gd name="connsiteX4" fmla="*/ 784225 w 1568450"/>
              <a:gd name="connsiteY4" fmla="*/ 0 h 1568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68450" h="1568450">
                <a:moveTo>
                  <a:pt x="784225" y="0"/>
                </a:moveTo>
                <a:cubicBezTo>
                  <a:pt x="1217341" y="0"/>
                  <a:pt x="1568450" y="351109"/>
                  <a:pt x="1568450" y="784225"/>
                </a:cubicBezTo>
                <a:cubicBezTo>
                  <a:pt x="1568450" y="1217341"/>
                  <a:pt x="1217341" y="1568450"/>
                  <a:pt x="784225" y="1568450"/>
                </a:cubicBezTo>
                <a:cubicBezTo>
                  <a:pt x="351109" y="1568450"/>
                  <a:pt x="0" y="1217341"/>
                  <a:pt x="0" y="784225"/>
                </a:cubicBezTo>
                <a:cubicBezTo>
                  <a:pt x="0" y="351109"/>
                  <a:pt x="351109" y="0"/>
                  <a:pt x="78422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 advTm="0">
        <p:random/>
      </p:transition>
    </mc:Choice>
    <mc:Fallback xmlns="">
      <p:transition spd="slow" advTm="0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图片占位符 7"/>
          <p:cNvSpPr>
            <a:spLocks noGrp="1"/>
          </p:cNvSpPr>
          <p:nvPr>
            <p:ph type="pic" sz="quarter" idx="10"/>
          </p:nvPr>
        </p:nvSpPr>
        <p:spPr>
          <a:xfrm>
            <a:off x="936625" y="3794126"/>
            <a:ext cx="2952750" cy="2143125"/>
          </a:xfrm>
          <a:custGeom>
            <a:avLst/>
            <a:gdLst>
              <a:gd name="connsiteX0" fmla="*/ 0 w 2952750"/>
              <a:gd name="connsiteY0" fmla="*/ 0 h 2143125"/>
              <a:gd name="connsiteX1" fmla="*/ 2952750 w 2952750"/>
              <a:gd name="connsiteY1" fmla="*/ 0 h 2143125"/>
              <a:gd name="connsiteX2" fmla="*/ 2952750 w 2952750"/>
              <a:gd name="connsiteY2" fmla="*/ 2143125 h 2143125"/>
              <a:gd name="connsiteX3" fmla="*/ 0 w 2952750"/>
              <a:gd name="connsiteY3" fmla="*/ 2143125 h 2143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52750" h="2143125">
                <a:moveTo>
                  <a:pt x="0" y="0"/>
                </a:moveTo>
                <a:lnTo>
                  <a:pt x="2952750" y="0"/>
                </a:lnTo>
                <a:lnTo>
                  <a:pt x="2952750" y="2143125"/>
                </a:lnTo>
                <a:lnTo>
                  <a:pt x="0" y="214312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9" name="图片占位符 8"/>
          <p:cNvSpPr>
            <a:spLocks noGrp="1"/>
          </p:cNvSpPr>
          <p:nvPr>
            <p:ph type="pic" sz="quarter" idx="11"/>
          </p:nvPr>
        </p:nvSpPr>
        <p:spPr>
          <a:xfrm>
            <a:off x="8310564" y="1619251"/>
            <a:ext cx="2841625" cy="2143125"/>
          </a:xfrm>
          <a:custGeom>
            <a:avLst/>
            <a:gdLst>
              <a:gd name="connsiteX0" fmla="*/ 0 w 2841625"/>
              <a:gd name="connsiteY0" fmla="*/ 0 h 2143125"/>
              <a:gd name="connsiteX1" fmla="*/ 2841625 w 2841625"/>
              <a:gd name="connsiteY1" fmla="*/ 0 h 2143125"/>
              <a:gd name="connsiteX2" fmla="*/ 2841625 w 2841625"/>
              <a:gd name="connsiteY2" fmla="*/ 2143125 h 2143125"/>
              <a:gd name="connsiteX3" fmla="*/ 0 w 2841625"/>
              <a:gd name="connsiteY3" fmla="*/ 2143125 h 2143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1625" h="2143125">
                <a:moveTo>
                  <a:pt x="0" y="0"/>
                </a:moveTo>
                <a:lnTo>
                  <a:pt x="2841625" y="0"/>
                </a:lnTo>
                <a:lnTo>
                  <a:pt x="2841625" y="2143125"/>
                </a:lnTo>
                <a:lnTo>
                  <a:pt x="0" y="214312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 advTm="0">
        <p:random/>
      </p:transition>
    </mc:Choice>
    <mc:Fallback xmlns="">
      <p:transition spd="slow" advTm="0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图片占位符 7"/>
          <p:cNvSpPr>
            <a:spLocks noGrp="1"/>
          </p:cNvSpPr>
          <p:nvPr>
            <p:ph type="pic" sz="quarter" idx="10"/>
          </p:nvPr>
        </p:nvSpPr>
        <p:spPr>
          <a:xfrm>
            <a:off x="1391244" y="2209536"/>
            <a:ext cx="4342474" cy="2453930"/>
          </a:xfrm>
          <a:custGeom>
            <a:avLst/>
            <a:gdLst>
              <a:gd name="connsiteX0" fmla="*/ 0 w 4342474"/>
              <a:gd name="connsiteY0" fmla="*/ 0 h 2453930"/>
              <a:gd name="connsiteX1" fmla="*/ 4342474 w 4342474"/>
              <a:gd name="connsiteY1" fmla="*/ 0 h 2453930"/>
              <a:gd name="connsiteX2" fmla="*/ 4342474 w 4342474"/>
              <a:gd name="connsiteY2" fmla="*/ 2453930 h 2453930"/>
              <a:gd name="connsiteX3" fmla="*/ 0 w 4342474"/>
              <a:gd name="connsiteY3" fmla="*/ 2453930 h 24539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42474" h="2453930">
                <a:moveTo>
                  <a:pt x="0" y="0"/>
                </a:moveTo>
                <a:lnTo>
                  <a:pt x="4342474" y="0"/>
                </a:lnTo>
                <a:lnTo>
                  <a:pt x="4342474" y="2453930"/>
                </a:lnTo>
                <a:lnTo>
                  <a:pt x="0" y="245393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 advTm="0">
        <p:random/>
      </p:transition>
    </mc:Choice>
    <mc:Fallback xmlns="">
      <p:transition spd="slow" advTm="0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图片占位符 11"/>
          <p:cNvSpPr>
            <a:spLocks noGrp="1"/>
          </p:cNvSpPr>
          <p:nvPr>
            <p:ph type="pic" sz="quarter" idx="10"/>
          </p:nvPr>
        </p:nvSpPr>
        <p:spPr>
          <a:xfrm>
            <a:off x="1451607" y="2143736"/>
            <a:ext cx="1491254" cy="1491254"/>
          </a:xfrm>
          <a:custGeom>
            <a:avLst/>
            <a:gdLst>
              <a:gd name="connsiteX0" fmla="*/ 745627 w 1491254"/>
              <a:gd name="connsiteY0" fmla="*/ 0 h 1491254"/>
              <a:gd name="connsiteX1" fmla="*/ 1491254 w 1491254"/>
              <a:gd name="connsiteY1" fmla="*/ 745627 h 1491254"/>
              <a:gd name="connsiteX2" fmla="*/ 745627 w 1491254"/>
              <a:gd name="connsiteY2" fmla="*/ 1491254 h 1491254"/>
              <a:gd name="connsiteX3" fmla="*/ 0 w 1491254"/>
              <a:gd name="connsiteY3" fmla="*/ 745627 h 1491254"/>
              <a:gd name="connsiteX4" fmla="*/ 745627 w 1491254"/>
              <a:gd name="connsiteY4" fmla="*/ 0 h 1491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1254" h="1491254">
                <a:moveTo>
                  <a:pt x="745627" y="0"/>
                </a:moveTo>
                <a:cubicBezTo>
                  <a:pt x="1157425" y="0"/>
                  <a:pt x="1491254" y="333829"/>
                  <a:pt x="1491254" y="745627"/>
                </a:cubicBezTo>
                <a:cubicBezTo>
                  <a:pt x="1491254" y="1157425"/>
                  <a:pt x="1157425" y="1491254"/>
                  <a:pt x="745627" y="1491254"/>
                </a:cubicBezTo>
                <a:cubicBezTo>
                  <a:pt x="333829" y="1491254"/>
                  <a:pt x="0" y="1157425"/>
                  <a:pt x="0" y="745627"/>
                </a:cubicBezTo>
                <a:cubicBezTo>
                  <a:pt x="0" y="333829"/>
                  <a:pt x="333829" y="0"/>
                  <a:pt x="74562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3" name="图片占位符 12"/>
          <p:cNvSpPr>
            <a:spLocks noGrp="1"/>
          </p:cNvSpPr>
          <p:nvPr>
            <p:ph type="pic" sz="quarter" idx="11"/>
          </p:nvPr>
        </p:nvSpPr>
        <p:spPr>
          <a:xfrm>
            <a:off x="4050784" y="3953598"/>
            <a:ext cx="1491254" cy="1491254"/>
          </a:xfrm>
          <a:custGeom>
            <a:avLst/>
            <a:gdLst>
              <a:gd name="connsiteX0" fmla="*/ 745627 w 1491254"/>
              <a:gd name="connsiteY0" fmla="*/ 0 h 1491254"/>
              <a:gd name="connsiteX1" fmla="*/ 1491254 w 1491254"/>
              <a:gd name="connsiteY1" fmla="*/ 745627 h 1491254"/>
              <a:gd name="connsiteX2" fmla="*/ 745627 w 1491254"/>
              <a:gd name="connsiteY2" fmla="*/ 1491254 h 1491254"/>
              <a:gd name="connsiteX3" fmla="*/ 0 w 1491254"/>
              <a:gd name="connsiteY3" fmla="*/ 745627 h 1491254"/>
              <a:gd name="connsiteX4" fmla="*/ 745627 w 1491254"/>
              <a:gd name="connsiteY4" fmla="*/ 0 h 1491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1254" h="1491254">
                <a:moveTo>
                  <a:pt x="745627" y="0"/>
                </a:moveTo>
                <a:cubicBezTo>
                  <a:pt x="1157425" y="0"/>
                  <a:pt x="1491254" y="333829"/>
                  <a:pt x="1491254" y="745627"/>
                </a:cubicBezTo>
                <a:cubicBezTo>
                  <a:pt x="1491254" y="1157425"/>
                  <a:pt x="1157425" y="1491254"/>
                  <a:pt x="745627" y="1491254"/>
                </a:cubicBezTo>
                <a:cubicBezTo>
                  <a:pt x="333829" y="1491254"/>
                  <a:pt x="0" y="1157425"/>
                  <a:pt x="0" y="745627"/>
                </a:cubicBezTo>
                <a:cubicBezTo>
                  <a:pt x="0" y="333829"/>
                  <a:pt x="333829" y="0"/>
                  <a:pt x="74562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4" name="图片占位符 13"/>
          <p:cNvSpPr>
            <a:spLocks noGrp="1"/>
          </p:cNvSpPr>
          <p:nvPr>
            <p:ph type="pic" sz="quarter" idx="12"/>
          </p:nvPr>
        </p:nvSpPr>
        <p:spPr>
          <a:xfrm>
            <a:off x="6649961" y="2143736"/>
            <a:ext cx="1491254" cy="1491254"/>
          </a:xfrm>
          <a:custGeom>
            <a:avLst/>
            <a:gdLst>
              <a:gd name="connsiteX0" fmla="*/ 745627 w 1491254"/>
              <a:gd name="connsiteY0" fmla="*/ 0 h 1491254"/>
              <a:gd name="connsiteX1" fmla="*/ 1491254 w 1491254"/>
              <a:gd name="connsiteY1" fmla="*/ 745627 h 1491254"/>
              <a:gd name="connsiteX2" fmla="*/ 745627 w 1491254"/>
              <a:gd name="connsiteY2" fmla="*/ 1491254 h 1491254"/>
              <a:gd name="connsiteX3" fmla="*/ 0 w 1491254"/>
              <a:gd name="connsiteY3" fmla="*/ 745627 h 1491254"/>
              <a:gd name="connsiteX4" fmla="*/ 745627 w 1491254"/>
              <a:gd name="connsiteY4" fmla="*/ 0 h 1491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1254" h="1491254">
                <a:moveTo>
                  <a:pt x="745627" y="0"/>
                </a:moveTo>
                <a:cubicBezTo>
                  <a:pt x="1157425" y="0"/>
                  <a:pt x="1491254" y="333829"/>
                  <a:pt x="1491254" y="745627"/>
                </a:cubicBezTo>
                <a:cubicBezTo>
                  <a:pt x="1491254" y="1157425"/>
                  <a:pt x="1157425" y="1491254"/>
                  <a:pt x="745627" y="1491254"/>
                </a:cubicBezTo>
                <a:cubicBezTo>
                  <a:pt x="333829" y="1491254"/>
                  <a:pt x="0" y="1157425"/>
                  <a:pt x="0" y="745627"/>
                </a:cubicBezTo>
                <a:cubicBezTo>
                  <a:pt x="0" y="333829"/>
                  <a:pt x="333829" y="0"/>
                  <a:pt x="74562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3"/>
          </p:nvPr>
        </p:nvSpPr>
        <p:spPr>
          <a:xfrm>
            <a:off x="9249139" y="3953598"/>
            <a:ext cx="1491254" cy="1491254"/>
          </a:xfrm>
          <a:custGeom>
            <a:avLst/>
            <a:gdLst>
              <a:gd name="connsiteX0" fmla="*/ 745627 w 1491254"/>
              <a:gd name="connsiteY0" fmla="*/ 0 h 1491254"/>
              <a:gd name="connsiteX1" fmla="*/ 1491254 w 1491254"/>
              <a:gd name="connsiteY1" fmla="*/ 745627 h 1491254"/>
              <a:gd name="connsiteX2" fmla="*/ 745627 w 1491254"/>
              <a:gd name="connsiteY2" fmla="*/ 1491254 h 1491254"/>
              <a:gd name="connsiteX3" fmla="*/ 0 w 1491254"/>
              <a:gd name="connsiteY3" fmla="*/ 745627 h 1491254"/>
              <a:gd name="connsiteX4" fmla="*/ 745627 w 1491254"/>
              <a:gd name="connsiteY4" fmla="*/ 0 h 1491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1254" h="1491254">
                <a:moveTo>
                  <a:pt x="745627" y="0"/>
                </a:moveTo>
                <a:cubicBezTo>
                  <a:pt x="1157425" y="0"/>
                  <a:pt x="1491254" y="333829"/>
                  <a:pt x="1491254" y="745627"/>
                </a:cubicBezTo>
                <a:cubicBezTo>
                  <a:pt x="1491254" y="1157425"/>
                  <a:pt x="1157425" y="1491254"/>
                  <a:pt x="745627" y="1491254"/>
                </a:cubicBezTo>
                <a:cubicBezTo>
                  <a:pt x="333829" y="1491254"/>
                  <a:pt x="0" y="1157425"/>
                  <a:pt x="0" y="745627"/>
                </a:cubicBezTo>
                <a:cubicBezTo>
                  <a:pt x="0" y="333829"/>
                  <a:pt x="333829" y="0"/>
                  <a:pt x="74562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 advTm="0">
        <p:random/>
      </p:transition>
    </mc:Choice>
    <mc:Fallback xmlns="">
      <p:transition spd="slow" advTm="0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2250" advTm="0">
        <p:random/>
      </p:transition>
    </mc:Choice>
    <mc:Fallback xmlns="">
      <p:transition spd="slow" advTm="0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38.png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3.png"/><Relationship Id="rId18" Type="http://schemas.openxmlformats.org/officeDocument/2006/relationships/image" Target="../media/image58.jpe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12" Type="http://schemas.openxmlformats.org/officeDocument/2006/relationships/image" Target="../media/image52.png"/><Relationship Id="rId17" Type="http://schemas.openxmlformats.org/officeDocument/2006/relationships/image" Target="../media/image57.png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56.png"/><Relationship Id="rId20" Type="http://schemas.openxmlformats.org/officeDocument/2006/relationships/image" Target="../media/image60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6.png"/><Relationship Id="rId11" Type="http://schemas.openxmlformats.org/officeDocument/2006/relationships/image" Target="../media/image51.jpeg"/><Relationship Id="rId5" Type="http://schemas.openxmlformats.org/officeDocument/2006/relationships/image" Target="../media/image45.jpeg"/><Relationship Id="rId15" Type="http://schemas.openxmlformats.org/officeDocument/2006/relationships/image" Target="../media/image55.jpeg"/><Relationship Id="rId10" Type="http://schemas.openxmlformats.org/officeDocument/2006/relationships/image" Target="../media/image50.jpeg"/><Relationship Id="rId19" Type="http://schemas.openxmlformats.org/officeDocument/2006/relationships/image" Target="../media/image59.png"/><Relationship Id="rId4" Type="http://schemas.openxmlformats.org/officeDocument/2006/relationships/image" Target="../media/image44.jpeg"/><Relationship Id="rId9" Type="http://schemas.openxmlformats.org/officeDocument/2006/relationships/image" Target="../media/image49.png"/><Relationship Id="rId14" Type="http://schemas.openxmlformats.org/officeDocument/2006/relationships/image" Target="../media/image5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70.png"/><Relationship Id="rId18" Type="http://schemas.openxmlformats.org/officeDocument/2006/relationships/image" Target="../media/image75.png"/><Relationship Id="rId3" Type="http://schemas.openxmlformats.org/officeDocument/2006/relationships/image" Target="../media/image61.jpeg"/><Relationship Id="rId7" Type="http://schemas.openxmlformats.org/officeDocument/2006/relationships/image" Target="../media/image64.png"/><Relationship Id="rId12" Type="http://schemas.openxmlformats.org/officeDocument/2006/relationships/image" Target="../media/image69.png"/><Relationship Id="rId17" Type="http://schemas.openxmlformats.org/officeDocument/2006/relationships/image" Target="../media/image74.png"/><Relationship Id="rId2" Type="http://schemas.openxmlformats.org/officeDocument/2006/relationships/notesSlide" Target="../notesSlides/notesSlide21.xml"/><Relationship Id="rId16" Type="http://schemas.openxmlformats.org/officeDocument/2006/relationships/image" Target="../media/image73.jpeg"/><Relationship Id="rId20" Type="http://schemas.openxmlformats.org/officeDocument/2006/relationships/image" Target="../media/image77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3.jpeg"/><Relationship Id="rId11" Type="http://schemas.openxmlformats.org/officeDocument/2006/relationships/image" Target="../media/image68.png"/><Relationship Id="rId5" Type="http://schemas.openxmlformats.org/officeDocument/2006/relationships/image" Target="../media/image62.jpeg"/><Relationship Id="rId15" Type="http://schemas.openxmlformats.org/officeDocument/2006/relationships/image" Target="../media/image72.jpeg"/><Relationship Id="rId10" Type="http://schemas.openxmlformats.org/officeDocument/2006/relationships/image" Target="../media/image67.png"/><Relationship Id="rId19" Type="http://schemas.openxmlformats.org/officeDocument/2006/relationships/image" Target="../media/image76.png"/><Relationship Id="rId4" Type="http://schemas.openxmlformats.org/officeDocument/2006/relationships/image" Target="../media/image19.jpeg"/><Relationship Id="rId9" Type="http://schemas.openxmlformats.org/officeDocument/2006/relationships/image" Target="../media/image66.png"/><Relationship Id="rId14" Type="http://schemas.openxmlformats.org/officeDocument/2006/relationships/image" Target="../media/image7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13" Type="http://schemas.openxmlformats.org/officeDocument/2006/relationships/image" Target="../media/image88.png"/><Relationship Id="rId18" Type="http://schemas.openxmlformats.org/officeDocument/2006/relationships/image" Target="../media/image93.png"/><Relationship Id="rId3" Type="http://schemas.openxmlformats.org/officeDocument/2006/relationships/image" Target="../media/image78.jpeg"/><Relationship Id="rId7" Type="http://schemas.openxmlformats.org/officeDocument/2006/relationships/image" Target="../media/image82.png"/><Relationship Id="rId12" Type="http://schemas.openxmlformats.org/officeDocument/2006/relationships/image" Target="../media/image87.jpeg"/><Relationship Id="rId17" Type="http://schemas.openxmlformats.org/officeDocument/2006/relationships/image" Target="../media/image92.png"/><Relationship Id="rId2" Type="http://schemas.openxmlformats.org/officeDocument/2006/relationships/notesSlide" Target="../notesSlides/notesSlide22.xml"/><Relationship Id="rId16" Type="http://schemas.openxmlformats.org/officeDocument/2006/relationships/image" Target="../media/image91.png"/><Relationship Id="rId20" Type="http://schemas.openxmlformats.org/officeDocument/2006/relationships/image" Target="../media/image95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81.png"/><Relationship Id="rId11" Type="http://schemas.openxmlformats.org/officeDocument/2006/relationships/image" Target="../media/image86.png"/><Relationship Id="rId5" Type="http://schemas.openxmlformats.org/officeDocument/2006/relationships/image" Target="../media/image80.jpeg"/><Relationship Id="rId15" Type="http://schemas.openxmlformats.org/officeDocument/2006/relationships/image" Target="../media/image90.png"/><Relationship Id="rId10" Type="http://schemas.openxmlformats.org/officeDocument/2006/relationships/image" Target="../media/image85.png"/><Relationship Id="rId19" Type="http://schemas.openxmlformats.org/officeDocument/2006/relationships/image" Target="../media/image94.jpeg"/><Relationship Id="rId4" Type="http://schemas.openxmlformats.org/officeDocument/2006/relationships/image" Target="../media/image79.jpeg"/><Relationship Id="rId9" Type="http://schemas.openxmlformats.org/officeDocument/2006/relationships/image" Target="../media/image84.png"/><Relationship Id="rId14" Type="http://schemas.openxmlformats.org/officeDocument/2006/relationships/image" Target="../media/image89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jpeg"/><Relationship Id="rId13" Type="http://schemas.openxmlformats.org/officeDocument/2006/relationships/image" Target="../media/image106.png"/><Relationship Id="rId3" Type="http://schemas.openxmlformats.org/officeDocument/2006/relationships/image" Target="../media/image96.jpeg"/><Relationship Id="rId7" Type="http://schemas.openxmlformats.org/officeDocument/2006/relationships/image" Target="../media/image100.png"/><Relationship Id="rId12" Type="http://schemas.openxmlformats.org/officeDocument/2006/relationships/image" Target="../media/image105.png"/><Relationship Id="rId17" Type="http://schemas.openxmlformats.org/officeDocument/2006/relationships/image" Target="../media/image110.jpeg"/><Relationship Id="rId2" Type="http://schemas.openxmlformats.org/officeDocument/2006/relationships/notesSlide" Target="../notesSlides/notesSlide23.xml"/><Relationship Id="rId16" Type="http://schemas.openxmlformats.org/officeDocument/2006/relationships/image" Target="../media/image109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99.png"/><Relationship Id="rId11" Type="http://schemas.openxmlformats.org/officeDocument/2006/relationships/image" Target="../media/image104.jpeg"/><Relationship Id="rId5" Type="http://schemas.openxmlformats.org/officeDocument/2006/relationships/image" Target="../media/image98.png"/><Relationship Id="rId15" Type="http://schemas.openxmlformats.org/officeDocument/2006/relationships/image" Target="../media/image108.png"/><Relationship Id="rId10" Type="http://schemas.openxmlformats.org/officeDocument/2006/relationships/image" Target="../media/image103.png"/><Relationship Id="rId4" Type="http://schemas.openxmlformats.org/officeDocument/2006/relationships/image" Target="../media/image97.png"/><Relationship Id="rId9" Type="http://schemas.openxmlformats.org/officeDocument/2006/relationships/image" Target="../media/image102.png"/><Relationship Id="rId14" Type="http://schemas.openxmlformats.org/officeDocument/2006/relationships/image" Target="../media/image107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tags" Target="../tags/tag20.xml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tags" Target="../tags/tag11.xml"/><Relationship Id="rId3" Type="http://schemas.openxmlformats.org/officeDocument/2006/relationships/tags" Target="../tags/tag6.xml"/><Relationship Id="rId7" Type="http://schemas.openxmlformats.org/officeDocument/2006/relationships/tags" Target="../tags/tag10.xml"/><Relationship Id="rId12" Type="http://schemas.openxmlformats.org/officeDocument/2006/relationships/notesSlide" Target="../notesSlides/notesSlide3.xml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tags" Target="../tags/tag9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8.xml"/><Relationship Id="rId10" Type="http://schemas.openxmlformats.org/officeDocument/2006/relationships/tags" Target="../tags/tag13.xml"/><Relationship Id="rId4" Type="http://schemas.openxmlformats.org/officeDocument/2006/relationships/tags" Target="../tags/tag7.xml"/><Relationship Id="rId9" Type="http://schemas.openxmlformats.org/officeDocument/2006/relationships/tags" Target="../tags/tag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2.jpe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11" Type="http://schemas.openxmlformats.org/officeDocument/2006/relationships/image" Target="../media/image16.jpeg"/><Relationship Id="rId5" Type="http://schemas.openxmlformats.org/officeDocument/2006/relationships/image" Target="../media/image10.jpeg"/><Relationship Id="rId10" Type="http://schemas.openxmlformats.org/officeDocument/2006/relationships/image" Target="../media/image15.png"/><Relationship Id="rId4" Type="http://schemas.openxmlformats.org/officeDocument/2006/relationships/image" Target="../media/image9.jpeg"/><Relationship Id="rId9" Type="http://schemas.openxmlformats.org/officeDocument/2006/relationships/image" Target="../media/image14.jpeg"/><Relationship Id="rId14" Type="http://schemas.openxmlformats.org/officeDocument/2006/relationships/image" Target="../media/image19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6.png"/><Relationship Id="rId12" Type="http://schemas.openxmlformats.org/officeDocument/2006/relationships/image" Target="../media/image41.jpeg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6" Type="http://schemas.openxmlformats.org/officeDocument/2006/relationships/image" Target="../media/image35.jpe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notesSlide" Target="../notesSlides/notesSlide9.xml"/><Relationship Id="rId9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3"/>
          <p:cNvSpPr txBox="1"/>
          <p:nvPr/>
        </p:nvSpPr>
        <p:spPr>
          <a:xfrm>
            <a:off x="2439369" y="4035018"/>
            <a:ext cx="3780957" cy="1179810"/>
          </a:xfrm>
          <a:prstGeom prst="rect">
            <a:avLst/>
          </a:prstGeom>
          <a:noFill/>
        </p:spPr>
        <p:txBody>
          <a:bodyPr wrap="square" lIns="89979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>
              <a:spcBef>
                <a:spcPts val="1000"/>
              </a:spcBef>
              <a:defRPr/>
            </a:pPr>
            <a:r>
              <a:rPr lang="zh-CN" altLang="en-US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团队：</a:t>
            </a:r>
            <a:r>
              <a:rPr lang="en-US" altLang="zh-CN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Have Hands</a:t>
            </a:r>
          </a:p>
          <a:p>
            <a:pPr lvl="0">
              <a:spcBef>
                <a:spcPts val="1000"/>
              </a:spcBef>
              <a:defRPr/>
            </a:pPr>
            <a:r>
              <a:rPr lang="zh-CN" altLang="en-US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队员：卢林军 崔子航 蔡响 李校青</a:t>
            </a:r>
            <a:endParaRPr lang="en-US" altLang="zh-CN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  <a:p>
            <a:pPr lvl="0">
              <a:spcBef>
                <a:spcPts val="1000"/>
              </a:spcBef>
              <a:defRPr/>
            </a:pPr>
            <a:r>
              <a:rPr lang="zh-CN" altLang="en-US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指导老师：雷晓春老师 陈俊彦老师</a:t>
            </a:r>
          </a:p>
        </p:txBody>
      </p:sp>
      <p:sp>
        <p:nvSpPr>
          <p:cNvPr id="6" name="TextBox 4"/>
          <p:cNvSpPr txBox="1"/>
          <p:nvPr/>
        </p:nvSpPr>
        <p:spPr>
          <a:xfrm>
            <a:off x="643688" y="3297555"/>
            <a:ext cx="7373149" cy="400110"/>
          </a:xfrm>
          <a:prstGeom prst="rect">
            <a:avLst/>
          </a:prstGeom>
          <a:noFill/>
        </p:spPr>
        <p:txBody>
          <a:bodyPr wrap="square" lIns="89979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00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【A02】</a:t>
            </a:r>
            <a:r>
              <a:rPr lang="zh-CN" altLang="en-US" sz="200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基于非特定类别的图像前景主体分割算法</a:t>
            </a:r>
            <a:r>
              <a:rPr lang="en-US" altLang="zh-CN" sz="200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【</a:t>
            </a:r>
            <a:r>
              <a:rPr lang="zh-CN" altLang="en-US" sz="200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万兴科技</a:t>
            </a:r>
            <a:r>
              <a:rPr lang="en-US" altLang="zh-CN" sz="200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】</a:t>
            </a:r>
            <a:endParaRPr lang="zh-CN" altLang="en-US" sz="200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2726971" y="3044698"/>
            <a:ext cx="3167652" cy="172780"/>
            <a:chOff x="2726971" y="3520948"/>
            <a:chExt cx="3167652" cy="172780"/>
          </a:xfrm>
        </p:grpSpPr>
        <p:sp>
          <p:nvSpPr>
            <p:cNvPr id="9" name="PA_矩形 6"/>
            <p:cNvSpPr/>
            <p:nvPr>
              <p:custDataLst>
                <p:tags r:id="rId1"/>
              </p:custDataLst>
            </p:nvPr>
          </p:nvSpPr>
          <p:spPr>
            <a:xfrm rot="2700000">
              <a:off x="4245793" y="3520948"/>
              <a:ext cx="172780" cy="1727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cxnSp>
          <p:nvCxnSpPr>
            <p:cNvPr id="10" name="PA_直接连接符 8"/>
            <p:cNvCxnSpPr/>
            <p:nvPr>
              <p:custDataLst>
                <p:tags r:id="rId2"/>
              </p:custDataLst>
            </p:nvPr>
          </p:nvCxnSpPr>
          <p:spPr>
            <a:xfrm flipH="1">
              <a:off x="2726971" y="3607338"/>
              <a:ext cx="1367849" cy="0"/>
            </a:xfrm>
            <a:prstGeom prst="line">
              <a:avLst/>
            </a:prstGeom>
            <a:solidFill>
              <a:schemeClr val="bg1"/>
            </a:solidFill>
            <a:ln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PA_直接连接符 9"/>
            <p:cNvCxnSpPr/>
            <p:nvPr>
              <p:custDataLst>
                <p:tags r:id="rId3"/>
              </p:custDataLst>
            </p:nvPr>
          </p:nvCxnSpPr>
          <p:spPr>
            <a:xfrm flipH="1">
              <a:off x="4584367" y="3607338"/>
              <a:ext cx="1310256" cy="0"/>
            </a:xfrm>
            <a:prstGeom prst="line">
              <a:avLst/>
            </a:prstGeom>
            <a:solidFill>
              <a:schemeClr val="bg1"/>
            </a:solidFill>
            <a:ln>
              <a:gradFill flip="none" rotWithShape="1">
                <a:gsLst>
                  <a:gs pos="100000">
                    <a:schemeClr val="accent1">
                      <a:lumMod val="5000"/>
                      <a:lumOff val="95000"/>
                    </a:schemeClr>
                  </a:gs>
                  <a:gs pos="0">
                    <a:schemeClr val="bg1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文本框 11"/>
          <p:cNvSpPr txBox="1"/>
          <p:nvPr/>
        </p:nvSpPr>
        <p:spPr>
          <a:xfrm>
            <a:off x="597180" y="2030569"/>
            <a:ext cx="7373150" cy="92333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 algn="ctr">
              <a:defRPr/>
            </a:pPr>
            <a:r>
              <a:rPr kumimoji="0" lang="en-US" altLang="zh-CN" sz="5400" b="0" i="0" u="none" strike="noStrike" kern="1200" cap="none" spc="10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88900" dist="50800" dir="2700000" algn="tl" rotWithShape="0">
                    <a:prstClr val="black">
                      <a:alpha val="65000"/>
                    </a:prstClr>
                  </a:outerShdw>
                </a:effectLst>
                <a:uLnTx/>
                <a:uFillTx/>
                <a:cs typeface="+mn-ea"/>
                <a:sym typeface="+mn-lt"/>
              </a:rPr>
              <a:t>Matting Photo</a:t>
            </a:r>
            <a:endParaRPr kumimoji="0" lang="zh-CN" altLang="en-US" sz="5400" b="0" i="0" u="none" strike="noStrike" kern="1200" cap="none" spc="10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88900" dist="50800" dir="2700000" algn="tl" rotWithShape="0">
                  <a:prstClr val="black">
                    <a:alpha val="65000"/>
                  </a:prstClr>
                </a:outerShdw>
              </a:effectLst>
              <a:uLnTx/>
              <a:uFillTx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/>
    </mc:Choice>
    <mc:Fallback xmlns=""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/>
          <p:cNvGrpSpPr/>
          <p:nvPr/>
        </p:nvGrpSpPr>
        <p:grpSpPr>
          <a:xfrm>
            <a:off x="0" y="687070"/>
            <a:ext cx="12192965" cy="694056"/>
            <a:chOff x="0" y="623570"/>
            <a:chExt cx="12192965" cy="694056"/>
          </a:xfrm>
        </p:grpSpPr>
        <p:cxnSp>
          <p:nvCxnSpPr>
            <p:cNvPr id="18" name="直接连接符 17"/>
            <p:cNvCxnSpPr/>
            <p:nvPr/>
          </p:nvCxnSpPr>
          <p:spPr>
            <a:xfrm>
              <a:off x="0" y="1016000"/>
              <a:ext cx="10147300" cy="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 flipH="1">
              <a:off x="10147300" y="723900"/>
              <a:ext cx="183606" cy="29210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>
              <a:off x="10330906" y="723900"/>
              <a:ext cx="134257" cy="544513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 flipH="1">
              <a:off x="10465163" y="976313"/>
              <a:ext cx="183606" cy="29210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>
              <a:off x="10648769" y="976313"/>
              <a:ext cx="75967" cy="341313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 flipH="1">
              <a:off x="10724736" y="632460"/>
              <a:ext cx="194738" cy="67564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>
              <a:off x="10919474" y="623570"/>
              <a:ext cx="87099" cy="39243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>
              <a:off x="11004965" y="1016000"/>
              <a:ext cx="1188000" cy="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组合 25"/>
          <p:cNvGrpSpPr/>
          <p:nvPr/>
        </p:nvGrpSpPr>
        <p:grpSpPr>
          <a:xfrm>
            <a:off x="625262" y="302189"/>
            <a:ext cx="3975100" cy="669156"/>
            <a:chOff x="7192010" y="1640849"/>
            <a:chExt cx="3975100" cy="669156"/>
          </a:xfrm>
        </p:grpSpPr>
        <p:sp>
          <p:nvSpPr>
            <p:cNvPr id="27" name="文本框 26"/>
            <p:cNvSpPr txBox="1"/>
            <p:nvPr/>
          </p:nvSpPr>
          <p:spPr>
            <a:xfrm>
              <a:off x="7192010" y="1640849"/>
              <a:ext cx="3543300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GRSU-L</a:t>
              </a: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7192010" y="2026795"/>
              <a:ext cx="3975100" cy="2832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Gate Residual U-blocks</a:t>
              </a:r>
            </a:p>
          </p:txBody>
        </p:sp>
      </p:grpSp>
      <p:grpSp>
        <p:nvGrpSpPr>
          <p:cNvPr id="82" name="组合 81"/>
          <p:cNvGrpSpPr/>
          <p:nvPr/>
        </p:nvGrpSpPr>
        <p:grpSpPr>
          <a:xfrm>
            <a:off x="1870378" y="1729403"/>
            <a:ext cx="8210378" cy="4194920"/>
            <a:chOff x="1076930" y="145097"/>
            <a:chExt cx="10119350" cy="5888695"/>
          </a:xfrm>
        </p:grpSpPr>
        <p:grpSp>
          <p:nvGrpSpPr>
            <p:cNvPr id="83" name="组合 82"/>
            <p:cNvGrpSpPr/>
            <p:nvPr/>
          </p:nvGrpSpPr>
          <p:grpSpPr>
            <a:xfrm>
              <a:off x="1382937" y="145097"/>
              <a:ext cx="9813343" cy="5888695"/>
              <a:chOff x="1375380" y="522947"/>
              <a:chExt cx="9813345" cy="5888703"/>
            </a:xfrm>
          </p:grpSpPr>
          <p:grpSp>
            <p:nvGrpSpPr>
              <p:cNvPr id="88" name="组合 87"/>
              <p:cNvGrpSpPr/>
              <p:nvPr/>
            </p:nvGrpSpPr>
            <p:grpSpPr>
              <a:xfrm>
                <a:off x="2440749" y="522947"/>
                <a:ext cx="6695697" cy="5137037"/>
                <a:chOff x="1904200" y="379364"/>
                <a:chExt cx="6695693" cy="5137046"/>
              </a:xfrm>
            </p:grpSpPr>
            <p:pic>
              <p:nvPicPr>
                <p:cNvPr id="95" name="图片 94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260884" y="380219"/>
                  <a:ext cx="1324579" cy="882503"/>
                </a:xfrm>
                <a:prstGeom prst="rect">
                  <a:avLst/>
                </a:prstGeom>
                <a:scene3d>
                  <a:camera prst="orthographicFront">
                    <a:rot lat="1351246" lon="18954278" rev="20378323"/>
                  </a:camera>
                  <a:lightRig rig="threePt" dir="t"/>
                </a:scene3d>
              </p:spPr>
            </p:pic>
            <p:sp>
              <p:nvSpPr>
                <p:cNvPr id="96" name="立方体 95"/>
                <p:cNvSpPr/>
                <p:nvPr/>
              </p:nvSpPr>
              <p:spPr>
                <a:xfrm>
                  <a:off x="4037033" y="4995490"/>
                  <a:ext cx="2217785" cy="520920"/>
                </a:xfrm>
                <a:prstGeom prst="cube">
                  <a:avLst>
                    <a:gd name="adj" fmla="val 63407"/>
                  </a:avLst>
                </a:prstGeom>
                <a:solidFill>
                  <a:srgbClr val="92D05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1050" b="1" dirty="0">
                      <a:solidFill>
                        <a:schemeClr val="bg1"/>
                      </a:solidFill>
                    </a:rPr>
                    <a:t>M</a:t>
                  </a:r>
                  <a:r>
                    <a:rPr lang="en-US" altLang="zh-CN" sz="1050" b="1" baseline="-10000" dirty="0">
                      <a:solidFill>
                        <a:schemeClr val="bg1"/>
                      </a:solidFill>
                    </a:rPr>
                    <a:t> </a:t>
                  </a:r>
                  <a:r>
                    <a:rPr lang="en-US" altLang="zh-CN" sz="1050" b="1" dirty="0">
                      <a:solidFill>
                        <a:schemeClr val="bg1"/>
                      </a:solidFill>
                    </a:rPr>
                    <a:t>,3x3,d=2,M</a:t>
                  </a:r>
                  <a:endParaRPr lang="zh-CN" altLang="en-US" sz="1050" b="1" baseline="-100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97" name="箭头: 直角上 96"/>
                <p:cNvSpPr/>
                <p:nvPr/>
              </p:nvSpPr>
              <p:spPr>
                <a:xfrm>
                  <a:off x="6362744" y="4586465"/>
                  <a:ext cx="1264708" cy="695257"/>
                </a:xfrm>
                <a:prstGeom prst="bentUpArrow">
                  <a:avLst>
                    <a:gd name="adj1" fmla="val 13095"/>
                    <a:gd name="adj2" fmla="val 13705"/>
                    <a:gd name="adj3" fmla="val 18578"/>
                  </a:avLst>
                </a:pr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98" name="箭头: 直角上 97"/>
                <p:cNvSpPr/>
                <p:nvPr/>
              </p:nvSpPr>
              <p:spPr>
                <a:xfrm rot="5400000">
                  <a:off x="3015461" y="4533365"/>
                  <a:ext cx="620453" cy="1206843"/>
                </a:xfrm>
                <a:prstGeom prst="bentUpArrow">
                  <a:avLst>
                    <a:gd name="adj1" fmla="val 10180"/>
                    <a:gd name="adj2" fmla="val 13705"/>
                    <a:gd name="adj3" fmla="val 20750"/>
                  </a:avLst>
                </a:pr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>
                    <a:solidFill>
                      <a:schemeClr val="bg1"/>
                    </a:solidFill>
                  </a:endParaRPr>
                </a:p>
              </p:txBody>
            </p:sp>
            <p:grpSp>
              <p:nvGrpSpPr>
                <p:cNvPr id="99" name="组合 98"/>
                <p:cNvGrpSpPr/>
                <p:nvPr/>
              </p:nvGrpSpPr>
              <p:grpSpPr>
                <a:xfrm>
                  <a:off x="6645782" y="1931329"/>
                  <a:ext cx="1954111" cy="2597163"/>
                  <a:chOff x="7461942" y="1856175"/>
                  <a:chExt cx="1765857" cy="2687425"/>
                </a:xfrm>
              </p:grpSpPr>
              <p:sp>
                <p:nvSpPr>
                  <p:cNvPr id="120" name="立方体 119"/>
                  <p:cNvSpPr/>
                  <p:nvPr/>
                </p:nvSpPr>
                <p:spPr>
                  <a:xfrm>
                    <a:off x="7470280" y="3901584"/>
                    <a:ext cx="1757519" cy="642016"/>
                  </a:xfrm>
                  <a:prstGeom prst="cube">
                    <a:avLst>
                      <a:gd name="adj" fmla="val 63407"/>
                    </a:avLst>
                  </a:prstGeom>
                  <a:solidFill>
                    <a:srgbClr val="92D05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CN" sz="1050" b="1" dirty="0">
                        <a:solidFill>
                          <a:schemeClr val="bg1"/>
                        </a:solidFill>
                      </a:rPr>
                      <a:t>2xM</a:t>
                    </a:r>
                    <a:r>
                      <a:rPr lang="en-US" altLang="zh-CN" sz="1050" b="1" baseline="-10000" dirty="0">
                        <a:solidFill>
                          <a:schemeClr val="bg1"/>
                        </a:solidFill>
                      </a:rPr>
                      <a:t> </a:t>
                    </a:r>
                    <a:r>
                      <a:rPr lang="en-US" altLang="zh-CN" sz="1050" b="1" dirty="0">
                        <a:solidFill>
                          <a:schemeClr val="bg1"/>
                        </a:solidFill>
                      </a:rPr>
                      <a:t>,3x3,M</a:t>
                    </a:r>
                    <a:endParaRPr lang="zh-CN" altLang="en-US" sz="1050" b="1" baseline="-10000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21" name="立方体 120"/>
                  <p:cNvSpPr/>
                  <p:nvPr/>
                </p:nvSpPr>
                <p:spPr>
                  <a:xfrm>
                    <a:off x="7470280" y="3554749"/>
                    <a:ext cx="1757519" cy="642016"/>
                  </a:xfrm>
                  <a:prstGeom prst="cube">
                    <a:avLst>
                      <a:gd name="adj" fmla="val 63407"/>
                    </a:avLst>
                  </a:prstGeom>
                  <a:solidFill>
                    <a:srgbClr val="E63AC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CN" sz="1050" b="1" dirty="0">
                        <a:solidFill>
                          <a:schemeClr val="bg1"/>
                        </a:solidFill>
                      </a:rPr>
                      <a:t>2xM</a:t>
                    </a:r>
                    <a:r>
                      <a:rPr lang="en-US" altLang="zh-CN" sz="1050" b="1" baseline="-10000" dirty="0">
                        <a:solidFill>
                          <a:schemeClr val="bg1"/>
                        </a:solidFill>
                      </a:rPr>
                      <a:t> </a:t>
                    </a:r>
                    <a:r>
                      <a:rPr lang="en-US" altLang="zh-CN" sz="1050" b="1" dirty="0">
                        <a:solidFill>
                          <a:schemeClr val="bg1"/>
                        </a:solidFill>
                      </a:rPr>
                      <a:t>,3x3,M</a:t>
                    </a:r>
                    <a:endParaRPr lang="zh-CN" altLang="en-US" sz="1050" b="1" baseline="-10000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22" name="立方体 121"/>
                  <p:cNvSpPr/>
                  <p:nvPr/>
                </p:nvSpPr>
                <p:spPr>
                  <a:xfrm>
                    <a:off x="7461943" y="3206580"/>
                    <a:ext cx="1757519" cy="642016"/>
                  </a:xfrm>
                  <a:prstGeom prst="cube">
                    <a:avLst>
                      <a:gd name="adj" fmla="val 63407"/>
                    </a:avLst>
                  </a:prstGeom>
                  <a:solidFill>
                    <a:srgbClr val="E63AC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CN" sz="1050" b="1" dirty="0">
                        <a:solidFill>
                          <a:schemeClr val="bg1"/>
                        </a:solidFill>
                      </a:rPr>
                      <a:t>2xM</a:t>
                    </a:r>
                    <a:r>
                      <a:rPr lang="en-US" altLang="zh-CN" sz="1050" b="1" baseline="-10000" dirty="0">
                        <a:solidFill>
                          <a:schemeClr val="bg1"/>
                        </a:solidFill>
                      </a:rPr>
                      <a:t> </a:t>
                    </a:r>
                    <a:r>
                      <a:rPr lang="en-US" altLang="zh-CN" sz="1050" b="1" dirty="0">
                        <a:solidFill>
                          <a:schemeClr val="bg1"/>
                        </a:solidFill>
                      </a:rPr>
                      <a:t>,3x3,M</a:t>
                    </a:r>
                    <a:endParaRPr lang="zh-CN" altLang="en-US" sz="1050" b="1" baseline="-10000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23" name="立方体 122"/>
                  <p:cNvSpPr/>
                  <p:nvPr/>
                </p:nvSpPr>
                <p:spPr>
                  <a:xfrm>
                    <a:off x="7461946" y="2854077"/>
                    <a:ext cx="1757519" cy="642016"/>
                  </a:xfrm>
                  <a:prstGeom prst="cube">
                    <a:avLst>
                      <a:gd name="adj" fmla="val 63407"/>
                    </a:avLst>
                  </a:prstGeom>
                  <a:solidFill>
                    <a:srgbClr val="E63AC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CN" sz="1050" b="1" dirty="0">
                        <a:solidFill>
                          <a:schemeClr val="bg1"/>
                        </a:solidFill>
                      </a:rPr>
                      <a:t>2xM</a:t>
                    </a:r>
                    <a:r>
                      <a:rPr lang="en-US" altLang="zh-CN" sz="1050" b="1" baseline="-10000" dirty="0">
                        <a:solidFill>
                          <a:schemeClr val="bg1"/>
                        </a:solidFill>
                      </a:rPr>
                      <a:t> </a:t>
                    </a:r>
                    <a:r>
                      <a:rPr lang="en-US" altLang="zh-CN" sz="1050" b="1" dirty="0">
                        <a:solidFill>
                          <a:schemeClr val="bg1"/>
                        </a:solidFill>
                      </a:rPr>
                      <a:t>,3x3,M</a:t>
                    </a:r>
                    <a:endParaRPr lang="zh-CN" altLang="en-US" sz="1050" b="1" baseline="-10000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24" name="立方体 123"/>
                  <p:cNvSpPr/>
                  <p:nvPr/>
                </p:nvSpPr>
                <p:spPr>
                  <a:xfrm>
                    <a:off x="7461943" y="2505908"/>
                    <a:ext cx="1757519" cy="642016"/>
                  </a:xfrm>
                  <a:prstGeom prst="cube">
                    <a:avLst>
                      <a:gd name="adj" fmla="val 63407"/>
                    </a:avLst>
                  </a:prstGeom>
                  <a:solidFill>
                    <a:srgbClr val="E63AC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CN" sz="1050" b="1" dirty="0">
                        <a:solidFill>
                          <a:schemeClr val="bg1"/>
                        </a:solidFill>
                      </a:rPr>
                      <a:t>2xM</a:t>
                    </a:r>
                    <a:r>
                      <a:rPr lang="en-US" altLang="zh-CN" sz="1050" b="1" baseline="-10000" dirty="0">
                        <a:solidFill>
                          <a:schemeClr val="bg1"/>
                        </a:solidFill>
                      </a:rPr>
                      <a:t> </a:t>
                    </a:r>
                    <a:r>
                      <a:rPr lang="en-US" altLang="zh-CN" sz="1050" b="1" dirty="0">
                        <a:solidFill>
                          <a:schemeClr val="bg1"/>
                        </a:solidFill>
                      </a:rPr>
                      <a:t>,3x3,M</a:t>
                    </a:r>
                    <a:endParaRPr lang="zh-CN" altLang="en-US" sz="1050" b="1" baseline="-10000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25" name="立方体 124"/>
                  <p:cNvSpPr/>
                  <p:nvPr/>
                </p:nvSpPr>
                <p:spPr>
                  <a:xfrm>
                    <a:off x="7470280" y="2177847"/>
                    <a:ext cx="1757519" cy="642016"/>
                  </a:xfrm>
                  <a:prstGeom prst="cube">
                    <a:avLst>
                      <a:gd name="adj" fmla="val 63407"/>
                    </a:avLst>
                  </a:prstGeom>
                  <a:solidFill>
                    <a:srgbClr val="E63AC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CN" sz="1050" b="1" dirty="0">
                        <a:solidFill>
                          <a:schemeClr val="bg1"/>
                        </a:solidFill>
                      </a:rPr>
                      <a:t>2xM,3x3,C</a:t>
                    </a:r>
                    <a:r>
                      <a:rPr lang="en-US" altLang="zh-CN" sz="1050" b="1" baseline="-10000" dirty="0">
                        <a:solidFill>
                          <a:schemeClr val="bg1"/>
                        </a:solidFill>
                      </a:rPr>
                      <a:t>out</a:t>
                    </a:r>
                    <a:endParaRPr lang="zh-CN" altLang="en-US" sz="1050" b="1" baseline="-10000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26" name="立方体 125"/>
                  <p:cNvSpPr/>
                  <p:nvPr/>
                </p:nvSpPr>
                <p:spPr>
                  <a:xfrm>
                    <a:off x="7461942" y="1856175"/>
                    <a:ext cx="1757519" cy="642016"/>
                  </a:xfrm>
                  <a:prstGeom prst="cube">
                    <a:avLst>
                      <a:gd name="adj" fmla="val 63407"/>
                    </a:avLst>
                  </a:prstGeom>
                  <a:solidFill>
                    <a:srgbClr val="9393CD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CN" sz="1050" b="1" dirty="0">
                        <a:solidFill>
                          <a:schemeClr val="bg1"/>
                        </a:solidFill>
                      </a:rPr>
                      <a:t>Addition</a:t>
                    </a:r>
                    <a:endParaRPr lang="zh-CN" altLang="en-US" sz="1050" b="1" baseline="-10000" dirty="0">
                      <a:solidFill>
                        <a:schemeClr val="bg1"/>
                      </a:solidFill>
                    </a:endParaRPr>
                  </a:p>
                </p:txBody>
              </p:sp>
            </p:grpSp>
            <p:grpSp>
              <p:nvGrpSpPr>
                <p:cNvPr id="100" name="组合 99"/>
                <p:cNvGrpSpPr/>
                <p:nvPr/>
              </p:nvGrpSpPr>
              <p:grpSpPr>
                <a:xfrm>
                  <a:off x="1904200" y="2156624"/>
                  <a:ext cx="1954113" cy="2597162"/>
                  <a:chOff x="7461941" y="1856176"/>
                  <a:chExt cx="1765858" cy="2687424"/>
                </a:xfrm>
              </p:grpSpPr>
              <p:sp>
                <p:nvSpPr>
                  <p:cNvPr id="113" name="立方体 112"/>
                  <p:cNvSpPr/>
                  <p:nvPr/>
                </p:nvSpPr>
                <p:spPr>
                  <a:xfrm>
                    <a:off x="7470280" y="3901584"/>
                    <a:ext cx="1757519" cy="642016"/>
                  </a:xfrm>
                  <a:prstGeom prst="cube">
                    <a:avLst>
                      <a:gd name="adj" fmla="val 63407"/>
                    </a:avLst>
                  </a:prstGeom>
                  <a:solidFill>
                    <a:srgbClr val="00B0F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CN" sz="1050" b="1" dirty="0">
                        <a:solidFill>
                          <a:schemeClr val="bg1"/>
                        </a:solidFill>
                      </a:rPr>
                      <a:t>M</a:t>
                    </a:r>
                    <a:r>
                      <a:rPr lang="en-US" altLang="zh-CN" sz="1050" b="1" baseline="-10000" dirty="0">
                        <a:solidFill>
                          <a:schemeClr val="bg1"/>
                        </a:solidFill>
                      </a:rPr>
                      <a:t> </a:t>
                    </a:r>
                    <a:r>
                      <a:rPr lang="en-US" altLang="zh-CN" sz="1050" b="1" dirty="0">
                        <a:solidFill>
                          <a:schemeClr val="bg1"/>
                        </a:solidFill>
                      </a:rPr>
                      <a:t>,3x3,M</a:t>
                    </a:r>
                    <a:endParaRPr lang="zh-CN" altLang="en-US" sz="1050" b="1" baseline="-10000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14" name="立方体 113"/>
                  <p:cNvSpPr/>
                  <p:nvPr/>
                </p:nvSpPr>
                <p:spPr>
                  <a:xfrm>
                    <a:off x="7470280" y="3554749"/>
                    <a:ext cx="1757519" cy="642016"/>
                  </a:xfrm>
                  <a:prstGeom prst="cube">
                    <a:avLst>
                      <a:gd name="adj" fmla="val 63407"/>
                    </a:avLst>
                  </a:prstGeom>
                  <a:solidFill>
                    <a:srgbClr val="00B0F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CN" sz="1050" b="1" dirty="0">
                        <a:solidFill>
                          <a:schemeClr val="bg1"/>
                        </a:solidFill>
                      </a:rPr>
                      <a:t>M</a:t>
                    </a:r>
                    <a:r>
                      <a:rPr lang="en-US" altLang="zh-CN" sz="1050" b="1" baseline="-10000" dirty="0">
                        <a:solidFill>
                          <a:schemeClr val="bg1"/>
                        </a:solidFill>
                      </a:rPr>
                      <a:t> </a:t>
                    </a:r>
                    <a:r>
                      <a:rPr lang="en-US" altLang="zh-CN" sz="1050" b="1" dirty="0">
                        <a:solidFill>
                          <a:schemeClr val="bg1"/>
                        </a:solidFill>
                      </a:rPr>
                      <a:t>,3x3,M</a:t>
                    </a:r>
                    <a:endParaRPr lang="zh-CN" altLang="en-US" sz="1050" b="1" baseline="-10000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15" name="立方体 114"/>
                  <p:cNvSpPr/>
                  <p:nvPr/>
                </p:nvSpPr>
                <p:spPr>
                  <a:xfrm>
                    <a:off x="7461943" y="3206580"/>
                    <a:ext cx="1757519" cy="642016"/>
                  </a:xfrm>
                  <a:prstGeom prst="cube">
                    <a:avLst>
                      <a:gd name="adj" fmla="val 63407"/>
                    </a:avLst>
                  </a:prstGeom>
                  <a:solidFill>
                    <a:srgbClr val="00B0F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CN" sz="1050" b="1" dirty="0">
                        <a:solidFill>
                          <a:schemeClr val="bg1"/>
                        </a:solidFill>
                      </a:rPr>
                      <a:t>M</a:t>
                    </a:r>
                    <a:r>
                      <a:rPr lang="en-US" altLang="zh-CN" sz="1050" b="1" baseline="-10000" dirty="0">
                        <a:solidFill>
                          <a:schemeClr val="bg1"/>
                        </a:solidFill>
                      </a:rPr>
                      <a:t> </a:t>
                    </a:r>
                    <a:r>
                      <a:rPr lang="en-US" altLang="zh-CN" sz="1050" b="1" dirty="0">
                        <a:solidFill>
                          <a:schemeClr val="bg1"/>
                        </a:solidFill>
                      </a:rPr>
                      <a:t>,3x3,M</a:t>
                    </a:r>
                    <a:endParaRPr lang="zh-CN" altLang="en-US" sz="1050" b="1" baseline="-10000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16" name="立方体 115"/>
                  <p:cNvSpPr/>
                  <p:nvPr/>
                </p:nvSpPr>
                <p:spPr>
                  <a:xfrm>
                    <a:off x="7461946" y="2854077"/>
                    <a:ext cx="1757519" cy="642016"/>
                  </a:xfrm>
                  <a:prstGeom prst="cube">
                    <a:avLst>
                      <a:gd name="adj" fmla="val 63407"/>
                    </a:avLst>
                  </a:prstGeom>
                  <a:solidFill>
                    <a:srgbClr val="00B0F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CN" sz="1050" b="1" dirty="0">
                        <a:solidFill>
                          <a:schemeClr val="bg1"/>
                        </a:solidFill>
                      </a:rPr>
                      <a:t>M</a:t>
                    </a:r>
                    <a:r>
                      <a:rPr lang="en-US" altLang="zh-CN" sz="1050" b="1" baseline="-10000" dirty="0">
                        <a:solidFill>
                          <a:schemeClr val="bg1"/>
                        </a:solidFill>
                      </a:rPr>
                      <a:t> </a:t>
                    </a:r>
                    <a:r>
                      <a:rPr lang="en-US" altLang="zh-CN" sz="1050" b="1" dirty="0">
                        <a:solidFill>
                          <a:schemeClr val="bg1"/>
                        </a:solidFill>
                      </a:rPr>
                      <a:t>,3x3,M</a:t>
                    </a:r>
                    <a:endParaRPr lang="zh-CN" altLang="en-US" sz="1050" b="1" baseline="-10000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17" name="立方体 116"/>
                  <p:cNvSpPr/>
                  <p:nvPr/>
                </p:nvSpPr>
                <p:spPr>
                  <a:xfrm>
                    <a:off x="7461944" y="2505908"/>
                    <a:ext cx="1757519" cy="642016"/>
                  </a:xfrm>
                  <a:prstGeom prst="cube">
                    <a:avLst>
                      <a:gd name="adj" fmla="val 63407"/>
                    </a:avLst>
                  </a:prstGeom>
                  <a:solidFill>
                    <a:srgbClr val="00B0F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CN" sz="1050" b="1" dirty="0">
                        <a:solidFill>
                          <a:schemeClr val="bg1"/>
                        </a:solidFill>
                      </a:rPr>
                      <a:t>M</a:t>
                    </a:r>
                    <a:r>
                      <a:rPr lang="en-US" altLang="zh-CN" sz="1050" b="1" baseline="-10000" dirty="0">
                        <a:solidFill>
                          <a:schemeClr val="bg1"/>
                        </a:solidFill>
                      </a:rPr>
                      <a:t> </a:t>
                    </a:r>
                    <a:r>
                      <a:rPr lang="en-US" altLang="zh-CN" sz="1050" b="1" dirty="0">
                        <a:solidFill>
                          <a:schemeClr val="bg1"/>
                        </a:solidFill>
                      </a:rPr>
                      <a:t>,3x3,M</a:t>
                    </a:r>
                    <a:endParaRPr lang="zh-CN" altLang="en-US" sz="1050" b="1" baseline="-10000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18" name="立方体 117"/>
                  <p:cNvSpPr/>
                  <p:nvPr/>
                </p:nvSpPr>
                <p:spPr>
                  <a:xfrm>
                    <a:off x="7470280" y="2177847"/>
                    <a:ext cx="1757519" cy="642016"/>
                  </a:xfrm>
                  <a:prstGeom prst="cube">
                    <a:avLst>
                      <a:gd name="adj" fmla="val 63407"/>
                    </a:avLst>
                  </a:prstGeom>
                  <a:solidFill>
                    <a:srgbClr val="92D05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CN" sz="1100" b="1" dirty="0">
                        <a:solidFill>
                          <a:schemeClr val="bg1"/>
                        </a:solidFill>
                      </a:rPr>
                      <a:t>C</a:t>
                    </a:r>
                    <a:r>
                      <a:rPr lang="en-US" altLang="zh-CN" sz="1100" b="1" baseline="-10000" dirty="0">
                        <a:solidFill>
                          <a:schemeClr val="bg1"/>
                        </a:solidFill>
                      </a:rPr>
                      <a:t>out </a:t>
                    </a:r>
                    <a:r>
                      <a:rPr lang="en-US" altLang="zh-CN" sz="1100" b="1" dirty="0">
                        <a:solidFill>
                          <a:schemeClr val="bg1"/>
                        </a:solidFill>
                      </a:rPr>
                      <a:t>,3x3</a:t>
                    </a:r>
                    <a:r>
                      <a:rPr lang="en-US" altLang="zh-CN" sz="1050" b="1" dirty="0">
                        <a:solidFill>
                          <a:schemeClr val="bg1"/>
                        </a:solidFill>
                      </a:rPr>
                      <a:t>,</a:t>
                    </a:r>
                    <a:r>
                      <a:rPr lang="en-US" altLang="zh-CN" sz="1100" b="1" dirty="0">
                        <a:solidFill>
                          <a:schemeClr val="bg1"/>
                        </a:solidFill>
                      </a:rPr>
                      <a:t>M</a:t>
                    </a:r>
                    <a:endParaRPr lang="zh-CN" altLang="en-US" sz="1100" b="1" baseline="-10000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19" name="立方体 118"/>
                  <p:cNvSpPr/>
                  <p:nvPr/>
                </p:nvSpPr>
                <p:spPr>
                  <a:xfrm>
                    <a:off x="7461941" y="1856176"/>
                    <a:ext cx="1757519" cy="642016"/>
                  </a:xfrm>
                  <a:prstGeom prst="cube">
                    <a:avLst>
                      <a:gd name="adj" fmla="val 63407"/>
                    </a:avLst>
                  </a:prstGeom>
                  <a:solidFill>
                    <a:srgbClr val="92D05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CN" sz="1050" b="1" dirty="0">
                        <a:solidFill>
                          <a:schemeClr val="bg1"/>
                        </a:solidFill>
                      </a:rPr>
                      <a:t>C</a:t>
                    </a:r>
                    <a:r>
                      <a:rPr lang="en-US" altLang="zh-CN" sz="1050" b="1" baseline="-10000" dirty="0">
                        <a:solidFill>
                          <a:schemeClr val="bg1"/>
                        </a:solidFill>
                      </a:rPr>
                      <a:t>in </a:t>
                    </a:r>
                    <a:r>
                      <a:rPr lang="en-US" altLang="zh-CN" sz="1050" b="1" dirty="0">
                        <a:solidFill>
                          <a:schemeClr val="bg1"/>
                        </a:solidFill>
                      </a:rPr>
                      <a:t>,3x3,C</a:t>
                    </a:r>
                    <a:r>
                      <a:rPr lang="en-US" altLang="zh-CN" sz="1050" b="1" baseline="-10000" dirty="0">
                        <a:solidFill>
                          <a:schemeClr val="bg1"/>
                        </a:solidFill>
                      </a:rPr>
                      <a:t>out</a:t>
                    </a:r>
                    <a:endParaRPr lang="zh-CN" altLang="en-US" sz="1050" b="1" baseline="-10000" dirty="0">
                      <a:solidFill>
                        <a:schemeClr val="bg1"/>
                      </a:solidFill>
                    </a:endParaRPr>
                  </a:p>
                </p:txBody>
              </p:sp>
            </p:grpSp>
            <p:sp>
              <p:nvSpPr>
                <p:cNvPr id="101" name="箭头: 右 100"/>
                <p:cNvSpPr/>
                <p:nvPr/>
              </p:nvSpPr>
              <p:spPr>
                <a:xfrm>
                  <a:off x="3678068" y="4295457"/>
                  <a:ext cx="2957345" cy="189623"/>
                </a:xfrm>
                <a:prstGeom prst="rightArrow">
                  <a:avLst>
                    <a:gd name="adj1" fmla="val 50000"/>
                    <a:gd name="adj2" fmla="val 59321"/>
                  </a:avLst>
                </a:pr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02" name="箭头: 右 101"/>
                <p:cNvSpPr/>
                <p:nvPr/>
              </p:nvSpPr>
              <p:spPr>
                <a:xfrm>
                  <a:off x="3678068" y="3979286"/>
                  <a:ext cx="2964552" cy="189623"/>
                </a:xfrm>
                <a:prstGeom prst="rightArrow">
                  <a:avLst>
                    <a:gd name="adj1" fmla="val 50000"/>
                    <a:gd name="adj2" fmla="val 65941"/>
                  </a:avLst>
                </a:pr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03" name="箭头: 右 102"/>
                <p:cNvSpPr/>
                <p:nvPr/>
              </p:nvSpPr>
              <p:spPr>
                <a:xfrm>
                  <a:off x="3667254" y="3635448"/>
                  <a:ext cx="2957345" cy="211837"/>
                </a:xfrm>
                <a:prstGeom prst="rightArrow">
                  <a:avLst/>
                </a:pr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04" name="箭头: 右 103"/>
                <p:cNvSpPr/>
                <p:nvPr/>
              </p:nvSpPr>
              <p:spPr>
                <a:xfrm>
                  <a:off x="3667256" y="3303287"/>
                  <a:ext cx="2957345" cy="209041"/>
                </a:xfrm>
                <a:prstGeom prst="rightArrow">
                  <a:avLst>
                    <a:gd name="adj1" fmla="val 42770"/>
                    <a:gd name="adj2" fmla="val 50000"/>
                  </a:avLst>
                </a:pr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05" name="箭头: 右 104"/>
                <p:cNvSpPr/>
                <p:nvPr/>
              </p:nvSpPr>
              <p:spPr>
                <a:xfrm>
                  <a:off x="3674463" y="2955175"/>
                  <a:ext cx="2957345" cy="236972"/>
                </a:xfrm>
                <a:prstGeom prst="rightArrow">
                  <a:avLst/>
                </a:pr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06" name="箭头: 右 105"/>
                <p:cNvSpPr/>
                <p:nvPr/>
              </p:nvSpPr>
              <p:spPr>
                <a:xfrm>
                  <a:off x="3681671" y="2636802"/>
                  <a:ext cx="2957345" cy="229673"/>
                </a:xfrm>
                <a:prstGeom prst="rightArrow">
                  <a:avLst/>
                </a:pr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07" name="箭头: 右 106"/>
                <p:cNvSpPr/>
                <p:nvPr/>
              </p:nvSpPr>
              <p:spPr>
                <a:xfrm>
                  <a:off x="3667254" y="2335490"/>
                  <a:ext cx="2957345" cy="203993"/>
                </a:xfrm>
                <a:prstGeom prst="rightArrow">
                  <a:avLst/>
                </a:pr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08" name="箭头: 右 107"/>
                <p:cNvSpPr/>
                <p:nvPr/>
              </p:nvSpPr>
              <p:spPr>
                <a:xfrm rot="5400000">
                  <a:off x="2399665" y="1893113"/>
                  <a:ext cx="781754" cy="233227"/>
                </a:xfrm>
                <a:prstGeom prst="rightArrow">
                  <a:avLst/>
                </a:pr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09" name="文本框 108"/>
                <p:cNvSpPr txBox="1"/>
                <p:nvPr/>
              </p:nvSpPr>
              <p:spPr>
                <a:xfrm>
                  <a:off x="2468195" y="1262139"/>
                  <a:ext cx="909223" cy="35644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050" b="1" dirty="0">
                      <a:solidFill>
                        <a:schemeClr val="bg1"/>
                      </a:solidFill>
                    </a:rPr>
                    <a:t>NxWxC</a:t>
                  </a:r>
                  <a:r>
                    <a:rPr lang="en-US" altLang="zh-CN" sz="1050" b="1" baseline="-10000" dirty="0">
                      <a:solidFill>
                        <a:schemeClr val="bg1"/>
                      </a:solidFill>
                    </a:rPr>
                    <a:t>in</a:t>
                  </a:r>
                  <a:endParaRPr lang="zh-CN" altLang="en-US" sz="105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10" name="箭头: 下 109"/>
                <p:cNvSpPr/>
                <p:nvPr/>
              </p:nvSpPr>
              <p:spPr>
                <a:xfrm rot="10800000">
                  <a:off x="7452349" y="1521242"/>
                  <a:ext cx="231662" cy="669438"/>
                </a:xfrm>
                <a:prstGeom prst="downArrow">
                  <a:avLst/>
                </a:pr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schemeClr val="bg1"/>
                    </a:solidFill>
                  </a:endParaRPr>
                </a:p>
              </p:txBody>
            </p:sp>
            <p:pic>
              <p:nvPicPr>
                <p:cNvPr id="111" name="图片 110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007829" y="379364"/>
                  <a:ext cx="1324800" cy="882649"/>
                </a:xfrm>
                <a:prstGeom prst="rect">
                  <a:avLst/>
                </a:prstGeom>
                <a:scene3d>
                  <a:camera prst="orthographicFront">
                    <a:rot lat="1350000" lon="18954000" rev="20376000"/>
                  </a:camera>
                  <a:lightRig rig="threePt" dir="t"/>
                </a:scene3d>
              </p:spPr>
            </p:pic>
            <p:sp>
              <p:nvSpPr>
                <p:cNvPr id="112" name="文本框 111"/>
                <p:cNvSpPr txBox="1"/>
                <p:nvPr/>
              </p:nvSpPr>
              <p:spPr>
                <a:xfrm>
                  <a:off x="7174844" y="1213474"/>
                  <a:ext cx="1272797" cy="35644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altLang="zh-CN" sz="1050" b="1" dirty="0">
                      <a:solidFill>
                        <a:schemeClr val="bg1"/>
                      </a:solidFill>
                    </a:rPr>
                    <a:t>NxWxC</a:t>
                  </a:r>
                  <a:r>
                    <a:rPr lang="en-US" altLang="zh-CN" sz="1050" b="1" baseline="-10000" dirty="0">
                      <a:solidFill>
                        <a:schemeClr val="bg1"/>
                      </a:solidFill>
                    </a:rPr>
                    <a:t>out</a:t>
                  </a:r>
                  <a:endParaRPr lang="zh-CN" altLang="en-US" sz="1050" b="1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89" name="立方体 88"/>
              <p:cNvSpPr/>
              <p:nvPr/>
            </p:nvSpPr>
            <p:spPr>
              <a:xfrm>
                <a:off x="1375380" y="6108738"/>
                <a:ext cx="350587" cy="204040"/>
              </a:xfrm>
              <a:prstGeom prst="cube">
                <a:avLst/>
              </a:prstGeom>
              <a:solidFill>
                <a:srgbClr val="A7D97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90" name="立方体 89"/>
              <p:cNvSpPr/>
              <p:nvPr/>
            </p:nvSpPr>
            <p:spPr>
              <a:xfrm>
                <a:off x="3976428" y="6108738"/>
                <a:ext cx="350587" cy="204040"/>
              </a:xfrm>
              <a:prstGeom prst="cube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91" name="立方体 90"/>
              <p:cNvSpPr/>
              <p:nvPr/>
            </p:nvSpPr>
            <p:spPr>
              <a:xfrm>
                <a:off x="7711397" y="6108738"/>
                <a:ext cx="350587" cy="204040"/>
              </a:xfrm>
              <a:prstGeom prst="cube">
                <a:avLst/>
              </a:prstGeom>
              <a:solidFill>
                <a:srgbClr val="B92F9B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92" name="文本框 91"/>
              <p:cNvSpPr txBox="1"/>
              <p:nvPr/>
            </p:nvSpPr>
            <p:spPr>
              <a:xfrm>
                <a:off x="1639769" y="6056875"/>
                <a:ext cx="1894777" cy="35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050" b="1" dirty="0">
                    <a:solidFill>
                      <a:schemeClr val="bg1"/>
                    </a:solidFill>
                  </a:rPr>
                  <a:t>GCT</a:t>
                </a:r>
                <a:r>
                  <a:rPr lang="en-US" altLang="zh-CN" sz="1050" dirty="0">
                    <a:solidFill>
                      <a:schemeClr val="bg1"/>
                    </a:solidFill>
                  </a:rPr>
                  <a:t>+Conv+BN+ReLU</a:t>
                </a:r>
                <a:endParaRPr lang="zh-CN" altLang="en-US" sz="105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3" name="文本框 92"/>
              <p:cNvSpPr txBox="1"/>
              <p:nvPr/>
            </p:nvSpPr>
            <p:spPr>
              <a:xfrm>
                <a:off x="4446470" y="6056721"/>
                <a:ext cx="3129786" cy="35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1050" dirty="0">
                    <a:solidFill>
                      <a:schemeClr val="bg1"/>
                    </a:solidFill>
                  </a:rPr>
                  <a:t>Downsample+</a:t>
                </a:r>
                <a:r>
                  <a:rPr lang="en-US" altLang="zh-CN" sz="1050" b="1" dirty="0">
                    <a:solidFill>
                      <a:schemeClr val="bg1"/>
                    </a:solidFill>
                  </a:rPr>
                  <a:t>GCT</a:t>
                </a:r>
                <a:r>
                  <a:rPr lang="en-US" altLang="zh-CN" sz="1050" dirty="0">
                    <a:solidFill>
                      <a:schemeClr val="bg1"/>
                    </a:solidFill>
                  </a:rPr>
                  <a:t>+Conv+BN+ReLU</a:t>
                </a:r>
                <a:endParaRPr lang="zh-CN" altLang="en-US" sz="105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4" name="文本框 93"/>
              <p:cNvSpPr txBox="1"/>
              <p:nvPr/>
            </p:nvSpPr>
            <p:spPr>
              <a:xfrm>
                <a:off x="8105897" y="6056721"/>
                <a:ext cx="3082828" cy="35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1050" dirty="0">
                    <a:solidFill>
                      <a:schemeClr val="bg1"/>
                    </a:solidFill>
                  </a:rPr>
                  <a:t>Upsample+</a:t>
                </a:r>
                <a:r>
                  <a:rPr lang="en-US" altLang="zh-CN" sz="1050" b="1" dirty="0">
                    <a:solidFill>
                      <a:schemeClr val="bg1"/>
                    </a:solidFill>
                  </a:rPr>
                  <a:t>GCT</a:t>
                </a:r>
                <a:r>
                  <a:rPr lang="en-US" altLang="zh-CN" sz="1050" dirty="0">
                    <a:solidFill>
                      <a:schemeClr val="bg1"/>
                    </a:solidFill>
                  </a:rPr>
                  <a:t>+Conv+BN+ReLU</a:t>
                </a:r>
                <a:endParaRPr lang="zh-CN" altLang="en-US" sz="105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" name="立方体 3"/>
              <p:cNvSpPr/>
              <p:nvPr/>
            </p:nvSpPr>
            <p:spPr>
              <a:xfrm>
                <a:off x="3977211" y="6109629"/>
                <a:ext cx="350587" cy="204040"/>
              </a:xfrm>
              <a:prstGeom prst="cube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5" name="立方体 4"/>
              <p:cNvSpPr/>
              <p:nvPr/>
            </p:nvSpPr>
            <p:spPr>
              <a:xfrm>
                <a:off x="7712180" y="6109629"/>
                <a:ext cx="350587" cy="204040"/>
              </a:xfrm>
              <a:prstGeom prst="cube">
                <a:avLst/>
              </a:prstGeom>
              <a:solidFill>
                <a:srgbClr val="B92F9B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  <p:cxnSp>
          <p:nvCxnSpPr>
            <p:cNvPr id="84" name="直接箭头连接符 83"/>
            <p:cNvCxnSpPr/>
            <p:nvPr/>
          </p:nvCxnSpPr>
          <p:spPr>
            <a:xfrm>
              <a:off x="2082252" y="2697627"/>
              <a:ext cx="23479" cy="2446873"/>
            </a:xfrm>
            <a:prstGeom prst="straightConnector1">
              <a:avLst/>
            </a:prstGeom>
            <a:solidFill>
              <a:schemeClr val="bg2">
                <a:lumMod val="90000"/>
              </a:schemeClr>
            </a:solidFill>
            <a:ln w="88900">
              <a:solidFill>
                <a:schemeClr val="bg2">
                  <a:lumMod val="90000"/>
                </a:schemeClr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接连接符 84"/>
            <p:cNvCxnSpPr/>
            <p:nvPr/>
          </p:nvCxnSpPr>
          <p:spPr>
            <a:xfrm>
              <a:off x="1733318" y="2661059"/>
              <a:ext cx="619506" cy="3260"/>
            </a:xfrm>
            <a:prstGeom prst="line">
              <a:avLst/>
            </a:prstGeom>
            <a:solidFill>
              <a:schemeClr val="bg2">
                <a:lumMod val="90000"/>
              </a:schemeClr>
            </a:solidFill>
            <a:ln w="38100">
              <a:solidFill>
                <a:schemeClr val="bg2">
                  <a:lumMod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文本框 86"/>
            <p:cNvSpPr txBox="1"/>
            <p:nvPr/>
          </p:nvSpPr>
          <p:spPr>
            <a:xfrm>
              <a:off x="1076930" y="3744541"/>
              <a:ext cx="856210" cy="3868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1200" b="1" dirty="0">
                  <a:solidFill>
                    <a:schemeClr val="bg1"/>
                  </a:solidFill>
                </a:rPr>
                <a:t>L = 7</a:t>
              </a:r>
            </a:p>
          </p:txBody>
        </p:sp>
      </p:grpSp>
      <p:cxnSp>
        <p:nvCxnSpPr>
          <p:cNvPr id="2" name="直接连接符 1"/>
          <p:cNvCxnSpPr/>
          <p:nvPr/>
        </p:nvCxnSpPr>
        <p:spPr>
          <a:xfrm>
            <a:off x="2211070" y="5372100"/>
            <a:ext cx="2493010" cy="0"/>
          </a:xfrm>
          <a:prstGeom prst="line">
            <a:avLst/>
          </a:prstGeom>
          <a:solidFill>
            <a:schemeClr val="bg2">
              <a:lumMod val="90000"/>
            </a:schemeClr>
          </a:solidFill>
          <a:ln w="381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/>
    </mc:Choice>
    <mc:Fallback xmlns="">
      <p:transition spd="slow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箭头: 直角上 97"/>
          <p:cNvSpPr/>
          <p:nvPr/>
        </p:nvSpPr>
        <p:spPr>
          <a:xfrm>
            <a:off x="7264400" y="3267075"/>
            <a:ext cx="363855" cy="616585"/>
          </a:xfrm>
          <a:prstGeom prst="bentUpArrow">
            <a:avLst>
              <a:gd name="adj1" fmla="val 10180"/>
              <a:gd name="adj2" fmla="val 9395"/>
              <a:gd name="adj3" fmla="val 20750"/>
            </a:avLst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41" name="椭圆 40"/>
          <p:cNvSpPr/>
          <p:nvPr/>
        </p:nvSpPr>
        <p:spPr>
          <a:xfrm>
            <a:off x="6050280" y="3673475"/>
            <a:ext cx="295275" cy="2952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latin typeface="Arial" panose="02080604020202020204" pitchFamily="34" charset="0"/>
                <a:sym typeface="+mn-ea"/>
              </a:rPr>
              <a:t>÷</a:t>
            </a:r>
            <a:endParaRPr lang="zh-CN" altLang="en-US"/>
          </a:p>
        </p:txBody>
      </p:sp>
      <p:sp>
        <p:nvSpPr>
          <p:cNvPr id="32" name="箭头: 右 100"/>
          <p:cNvSpPr/>
          <p:nvPr/>
        </p:nvSpPr>
        <p:spPr>
          <a:xfrm>
            <a:off x="3578225" y="3037205"/>
            <a:ext cx="440690" cy="95885"/>
          </a:xfrm>
          <a:prstGeom prst="rightArrow">
            <a:avLst>
              <a:gd name="adj1" fmla="val 50000"/>
              <a:gd name="adj2" fmla="val 59321"/>
            </a:avLst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0" y="687070"/>
            <a:ext cx="12192965" cy="694056"/>
            <a:chOff x="0" y="623570"/>
            <a:chExt cx="12192965" cy="694056"/>
          </a:xfrm>
        </p:grpSpPr>
        <p:cxnSp>
          <p:nvCxnSpPr>
            <p:cNvPr id="18" name="直接连接符 17"/>
            <p:cNvCxnSpPr/>
            <p:nvPr/>
          </p:nvCxnSpPr>
          <p:spPr>
            <a:xfrm>
              <a:off x="0" y="1016000"/>
              <a:ext cx="10147300" cy="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 flipH="1">
              <a:off x="10147300" y="723900"/>
              <a:ext cx="183606" cy="29210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>
              <a:off x="10330906" y="723900"/>
              <a:ext cx="134257" cy="544513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 flipH="1">
              <a:off x="10465163" y="976313"/>
              <a:ext cx="183606" cy="29210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>
              <a:off x="10648769" y="976313"/>
              <a:ext cx="75967" cy="341313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 flipH="1">
              <a:off x="10724736" y="632460"/>
              <a:ext cx="194738" cy="67564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>
              <a:off x="10919474" y="623570"/>
              <a:ext cx="87099" cy="39243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>
              <a:off x="11004965" y="1016000"/>
              <a:ext cx="1188000" cy="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组合 25"/>
          <p:cNvGrpSpPr/>
          <p:nvPr/>
        </p:nvGrpSpPr>
        <p:grpSpPr>
          <a:xfrm>
            <a:off x="625262" y="302189"/>
            <a:ext cx="5332730" cy="669156"/>
            <a:chOff x="7192010" y="1640849"/>
            <a:chExt cx="5332730" cy="669156"/>
          </a:xfrm>
        </p:grpSpPr>
        <p:sp>
          <p:nvSpPr>
            <p:cNvPr id="27" name="文本框 26"/>
            <p:cNvSpPr txBox="1"/>
            <p:nvPr/>
          </p:nvSpPr>
          <p:spPr>
            <a:xfrm>
              <a:off x="7192010" y="1640849"/>
              <a:ext cx="5332730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800" dirty="0">
                  <a:solidFill>
                    <a:prstClr val="white"/>
                  </a:solidFill>
                  <a:cs typeface="+mn-ea"/>
                  <a:sym typeface="+mn-lt"/>
                </a:rPr>
                <a:t>门控通道注意力</a:t>
              </a:r>
              <a:r>
                <a:rPr lang="en-US" altLang="zh-CN" sz="2800" dirty="0">
                  <a:solidFill>
                    <a:prstClr val="white"/>
                  </a:solidFill>
                  <a:cs typeface="+mn-ea"/>
                  <a:sym typeface="+mn-lt"/>
                </a:rPr>
                <a:t>(GCT)</a:t>
              </a:r>
              <a:endPara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7192010" y="2026795"/>
              <a:ext cx="3975100" cy="2832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Gated Channel Transformation</a:t>
              </a:r>
            </a:p>
          </p:txBody>
        </p:sp>
      </p:grpSp>
      <p:sp>
        <p:nvSpPr>
          <p:cNvPr id="36" name="矩形 11"/>
          <p:cNvSpPr>
            <a:spLocks noChangeArrowheads="1"/>
          </p:cNvSpPr>
          <p:nvPr/>
        </p:nvSpPr>
        <p:spPr bwMode="auto">
          <a:xfrm>
            <a:off x="7211695" y="6296025"/>
            <a:ext cx="4791075" cy="379095"/>
          </a:xfrm>
          <a:prstGeom prst="rect">
            <a:avLst/>
          </a:prstGeom>
          <a:solidFill>
            <a:srgbClr val="FEFEFE">
              <a:alpha val="60000"/>
            </a:srgbClr>
          </a:solidFill>
          <a:ln>
            <a:noFill/>
          </a:ln>
        </p:spPr>
        <p:txBody>
          <a:bodyPr anchor="t"/>
          <a:lstStyle>
            <a:lvl1pPr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80604020202020204" pitchFamily="34" charset="0"/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80604020202020204" pitchFamily="34" charset="0"/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80604020202020204" pitchFamily="34" charset="0"/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80604020202020204" pitchFamily="34" charset="0"/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ts val="1000"/>
              </a:spcBef>
            </a:pPr>
            <a:r>
              <a:rPr lang="zh-CN" altLang="en-US" sz="1600" dirty="0">
                <a:solidFill>
                  <a:srgbClr val="FFFFFF"/>
                </a:solidFill>
                <a:latin typeface="+mn-lt"/>
                <a:ea typeface="+mn-ea"/>
                <a:cs typeface="+mn-ea"/>
                <a:sym typeface="+mn-lt"/>
              </a:rPr>
              <a:t>我们把它放在每个Conv层之前以达到最优的效果。</a:t>
            </a:r>
          </a:p>
          <a:p>
            <a:pPr eaLnBrk="1" hangingPunct="1">
              <a:spcBef>
                <a:spcPts val="1000"/>
              </a:spcBef>
            </a:pPr>
            <a:endParaRPr lang="zh-CN" altLang="en-US" sz="1600" dirty="0">
              <a:solidFill>
                <a:srgbClr val="FFFFFF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立方体 2"/>
          <p:cNvSpPr/>
          <p:nvPr/>
        </p:nvSpPr>
        <p:spPr>
          <a:xfrm>
            <a:off x="197485" y="2835275"/>
            <a:ext cx="2039620" cy="420370"/>
          </a:xfrm>
          <a:prstGeom prst="cube">
            <a:avLst>
              <a:gd name="adj" fmla="val 63407"/>
            </a:avLst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solidFill>
                  <a:schemeClr val="bg1"/>
                </a:solidFill>
              </a:rPr>
              <a:t>X </a:t>
            </a:r>
            <a:r>
              <a:rPr lang="en-US" altLang="zh-CN" sz="1050" b="1" dirty="0">
                <a:solidFill>
                  <a:schemeClr val="bg1"/>
                </a:solidFill>
              </a:rPr>
              <a:t>: C</a:t>
            </a:r>
            <a:r>
              <a:rPr lang="zh-CN" altLang="en-US" sz="1050" b="1" dirty="0">
                <a:solidFill>
                  <a:schemeClr val="bg1"/>
                </a:solidFill>
              </a:rPr>
              <a:t>×</a:t>
            </a:r>
            <a:r>
              <a:rPr lang="en-US" altLang="zh-CN" sz="1050" b="1" dirty="0">
                <a:solidFill>
                  <a:schemeClr val="bg1"/>
                </a:solidFill>
              </a:rPr>
              <a:t>H</a:t>
            </a:r>
            <a:r>
              <a:rPr lang="zh-CN" altLang="en-US" sz="1050" b="1" dirty="0">
                <a:solidFill>
                  <a:schemeClr val="bg1"/>
                </a:solidFill>
              </a:rPr>
              <a:t>×</a:t>
            </a:r>
            <a:r>
              <a:rPr lang="en-US" altLang="zh-CN" sz="1050" b="1" dirty="0">
                <a:solidFill>
                  <a:schemeClr val="bg1"/>
                </a:solidFill>
              </a:rPr>
              <a:t>W</a:t>
            </a:r>
            <a:endParaRPr lang="en-US" altLang="zh-CN" sz="1050" b="1" baseline="-10000" dirty="0">
              <a:solidFill>
                <a:schemeClr val="bg1"/>
              </a:solidFill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10504492" y="2861189"/>
            <a:ext cx="1885628" cy="489706"/>
            <a:chOff x="3871" y="6246"/>
            <a:chExt cx="2969" cy="771"/>
          </a:xfrm>
        </p:grpSpPr>
        <p:sp>
          <p:nvSpPr>
            <p:cNvPr id="6" name="立方体 5"/>
            <p:cNvSpPr/>
            <p:nvPr/>
          </p:nvSpPr>
          <p:spPr>
            <a:xfrm>
              <a:off x="3871" y="6246"/>
              <a:ext cx="2485" cy="696"/>
            </a:xfrm>
            <a:prstGeom prst="cube">
              <a:avLst>
                <a:gd name="adj" fmla="val 63407"/>
              </a:avLst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b="1" baseline="-10000" dirty="0">
                <a:solidFill>
                  <a:schemeClr val="bg1"/>
                </a:solidFill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4098" y="6591"/>
              <a:ext cx="2742" cy="4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baseline="-10000" dirty="0">
                  <a:solidFill>
                    <a:schemeClr val="bg1"/>
                  </a:solidFill>
                  <a:sym typeface="+mn-ea"/>
                </a:rPr>
                <a:t>Xc: C</a:t>
              </a:r>
              <a:r>
                <a:rPr lang="zh-CN" altLang="en-US" b="1" baseline="-10000" dirty="0">
                  <a:solidFill>
                    <a:schemeClr val="bg1"/>
                  </a:solidFill>
                  <a:sym typeface="+mn-ea"/>
                </a:rPr>
                <a:t>×</a:t>
              </a:r>
              <a:r>
                <a:rPr lang="en-US" altLang="zh-CN" b="1" baseline="-10000" dirty="0">
                  <a:solidFill>
                    <a:schemeClr val="bg1"/>
                  </a:solidFill>
                  <a:sym typeface="+mn-ea"/>
                </a:rPr>
                <a:t>H</a:t>
              </a:r>
              <a:r>
                <a:rPr lang="zh-CN" altLang="en-US" b="1" baseline="-10000" dirty="0">
                  <a:solidFill>
                    <a:schemeClr val="bg1"/>
                  </a:solidFill>
                  <a:sym typeface="+mn-ea"/>
                </a:rPr>
                <a:t>×</a:t>
              </a:r>
              <a:r>
                <a:rPr lang="en-US" altLang="zh-CN" b="1" baseline="-10000" dirty="0">
                  <a:solidFill>
                    <a:schemeClr val="bg1"/>
                  </a:solidFill>
                  <a:sym typeface="+mn-ea"/>
                </a:rPr>
                <a:t>W</a:t>
              </a:r>
              <a:endParaRPr lang="zh-CN" altLang="en-US" b="1" baseline="-10000" dirty="0">
                <a:solidFill>
                  <a:schemeClr val="bg1"/>
                </a:solidFill>
                <a:sym typeface="+mn-ea"/>
              </a:endParaRPr>
            </a:p>
          </p:txBody>
        </p:sp>
      </p:grpSp>
      <p:sp>
        <p:nvSpPr>
          <p:cNvPr id="9" name="圆角矩形 8"/>
          <p:cNvSpPr/>
          <p:nvPr/>
        </p:nvSpPr>
        <p:spPr>
          <a:xfrm>
            <a:off x="2794000" y="2926715"/>
            <a:ext cx="784225" cy="328930"/>
          </a:xfrm>
          <a:prstGeom prst="roundRect">
            <a:avLst/>
          </a:prstGeom>
          <a:effectLst>
            <a:outerShdw blurRad="50800" dist="889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baseline="-10000" dirty="0">
                <a:solidFill>
                  <a:schemeClr val="bg1"/>
                </a:solidFill>
                <a:sym typeface="+mn-ea"/>
              </a:rPr>
              <a:t> |x</a:t>
            </a:r>
            <a:r>
              <a:rPr lang="en-US" altLang="zh-CN" sz="1200" b="1" baseline="-10000" dirty="0">
                <a:solidFill>
                  <a:schemeClr val="bg1"/>
                </a:solidFill>
                <a:sym typeface="+mn-ea"/>
              </a:rPr>
              <a:t>c</a:t>
            </a:r>
            <a:r>
              <a:rPr lang="en-US" altLang="zh-CN" sz="2000" b="1" baseline="-10000" dirty="0">
                <a:solidFill>
                  <a:schemeClr val="bg1"/>
                </a:solidFill>
                <a:sym typeface="+mn-ea"/>
              </a:rPr>
              <a:t>||</a:t>
            </a:r>
            <a:r>
              <a:rPr lang="en-US" altLang="zh-CN" sz="1200" b="1" baseline="-10000" dirty="0">
                <a:solidFill>
                  <a:schemeClr val="bg1"/>
                </a:solidFill>
                <a:sym typeface="+mn-ea"/>
              </a:rPr>
              <a:t>2</a:t>
            </a:r>
          </a:p>
        </p:txBody>
      </p:sp>
      <p:sp>
        <p:nvSpPr>
          <p:cNvPr id="10" name="箭头: 右 100"/>
          <p:cNvSpPr/>
          <p:nvPr/>
        </p:nvSpPr>
        <p:spPr>
          <a:xfrm>
            <a:off x="5064125" y="3037205"/>
            <a:ext cx="3388995" cy="76200"/>
          </a:xfrm>
          <a:prstGeom prst="rightArrow">
            <a:avLst>
              <a:gd name="adj1" fmla="val 50000"/>
              <a:gd name="adj2" fmla="val 59321"/>
            </a:avLst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 flipH="1">
            <a:off x="3444875" y="2700020"/>
            <a:ext cx="708025" cy="33718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1600" b="1"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×α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2989898" y="3538220"/>
            <a:ext cx="1878965" cy="43053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/>
            <a:r>
              <a:rPr lang="en-US" altLang="zh-CN" b="1" baseline="-10000" dirty="0">
                <a:solidFill>
                  <a:schemeClr val="bg1"/>
                </a:solidFill>
                <a:sym typeface="+mn-ea"/>
              </a:rPr>
              <a:t>全局上下文嵌入</a:t>
            </a:r>
          </a:p>
          <a:p>
            <a:pPr algn="ctr"/>
            <a:r>
              <a:rPr lang="en-US" altLang="zh-CN" sz="1600" b="1" baseline="-10000" dirty="0">
                <a:solidFill>
                  <a:schemeClr val="bg1"/>
                </a:solidFill>
              </a:rPr>
              <a:t>Global Context Embedding</a:t>
            </a:r>
          </a:p>
        </p:txBody>
      </p:sp>
      <p:sp>
        <p:nvSpPr>
          <p:cNvPr id="15" name="箭头: 直角上 97"/>
          <p:cNvSpPr/>
          <p:nvPr/>
        </p:nvSpPr>
        <p:spPr>
          <a:xfrm rot="5400000">
            <a:off x="5420995" y="3217545"/>
            <a:ext cx="768985" cy="546735"/>
          </a:xfrm>
          <a:prstGeom prst="bentUpArrow">
            <a:avLst>
              <a:gd name="adj1" fmla="val 10180"/>
              <a:gd name="adj2" fmla="val 9395"/>
              <a:gd name="adj3" fmla="val 20750"/>
            </a:avLst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4" name="箭头: 右 100"/>
          <p:cNvSpPr/>
          <p:nvPr/>
        </p:nvSpPr>
        <p:spPr>
          <a:xfrm>
            <a:off x="2157095" y="3022600"/>
            <a:ext cx="636905" cy="106045"/>
          </a:xfrm>
          <a:prstGeom prst="rightArrow">
            <a:avLst>
              <a:gd name="adj1" fmla="val 50000"/>
              <a:gd name="adj2" fmla="val 59321"/>
            </a:avLst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 flipH="1">
            <a:off x="1976755" y="2558415"/>
            <a:ext cx="948055" cy="30670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en-US" altLang="zh-CN" sz="1400" b="1"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</a:t>
            </a:r>
            <a:r>
              <a:rPr lang="en-US" altLang="zh-CN" sz="1200" b="1"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2</a:t>
            </a:r>
            <a:r>
              <a:rPr lang="en-US" altLang="zh-CN" sz="1400" b="1"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-norm</a:t>
            </a:r>
          </a:p>
        </p:txBody>
      </p:sp>
      <p:sp>
        <p:nvSpPr>
          <p:cNvPr id="29" name="矩形 28"/>
          <p:cNvSpPr/>
          <p:nvPr/>
        </p:nvSpPr>
        <p:spPr>
          <a:xfrm flipH="1">
            <a:off x="8382000" y="3267075"/>
            <a:ext cx="708025" cy="21399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en-US" altLang="zh-CN" sz="800" b="1"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tanh</a:t>
            </a:r>
            <a:r>
              <a:rPr lang="zh-CN" altLang="en-US" sz="800" b="1"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函数</a:t>
            </a:r>
          </a:p>
        </p:txBody>
      </p:sp>
      <p:sp>
        <p:nvSpPr>
          <p:cNvPr id="30" name="矩形 29"/>
          <p:cNvSpPr/>
          <p:nvPr/>
        </p:nvSpPr>
        <p:spPr>
          <a:xfrm flipH="1">
            <a:off x="7745095" y="2743835"/>
            <a:ext cx="708025" cy="33718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en-US" altLang="zh-CN" sz="1600" b="1"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+</a:t>
            </a:r>
            <a:r>
              <a:rPr lang="zh-CN" altLang="en-US" sz="1600" b="1"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β</a:t>
            </a:r>
            <a:r>
              <a:rPr lang="en-US" altLang="zh-CN" sz="1000" b="1"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c</a:t>
            </a:r>
          </a:p>
        </p:txBody>
      </p:sp>
      <p:sp>
        <p:nvSpPr>
          <p:cNvPr id="31" name="圆角矩形 30"/>
          <p:cNvSpPr/>
          <p:nvPr/>
        </p:nvSpPr>
        <p:spPr>
          <a:xfrm>
            <a:off x="4018915" y="2926715"/>
            <a:ext cx="1152525" cy="328930"/>
          </a:xfrm>
          <a:prstGeom prst="roundRect">
            <a:avLst/>
          </a:prstGeom>
          <a:effectLst>
            <a:outerShdw blurRad="50800" dist="889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baseline="-10000" dirty="0">
                <a:solidFill>
                  <a:schemeClr val="bg1"/>
                </a:solidFill>
                <a:sym typeface="+mn-ea"/>
              </a:rPr>
              <a:t>Sc</a:t>
            </a:r>
            <a:endParaRPr lang="zh-CN" altLang="en-US" sz="1600" b="1" baseline="-10000" dirty="0">
              <a:solidFill>
                <a:schemeClr val="bg1"/>
              </a:solidFill>
              <a:sym typeface="+mn-ea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5905183" y="4467225"/>
            <a:ext cx="1614805" cy="43053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/>
            <a:r>
              <a:rPr lang="zh-CN" altLang="en-US" b="1" baseline="-10000" dirty="0">
                <a:solidFill>
                  <a:schemeClr val="bg1"/>
                </a:solidFill>
                <a:sym typeface="+mn-ea"/>
              </a:rPr>
              <a:t>通道规范化</a:t>
            </a:r>
          </a:p>
          <a:p>
            <a:pPr algn="ctr"/>
            <a:r>
              <a:rPr lang="en-US" altLang="zh-CN" sz="1600" b="1" baseline="-10000" dirty="0">
                <a:solidFill>
                  <a:schemeClr val="bg1"/>
                </a:solidFill>
              </a:rPr>
              <a:t>Channel Normalization</a:t>
            </a:r>
          </a:p>
        </p:txBody>
      </p:sp>
      <p:sp>
        <p:nvSpPr>
          <p:cNvPr id="37" name="矩形 36"/>
          <p:cNvSpPr/>
          <p:nvPr/>
        </p:nvSpPr>
        <p:spPr>
          <a:xfrm flipH="1">
            <a:off x="5128260" y="3478530"/>
            <a:ext cx="1355090" cy="58356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1600" b="1"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×β</a:t>
            </a:r>
            <a:endParaRPr lang="zh-CN" altLang="en-US" sz="1600">
              <a:solidFill>
                <a:schemeClr val="accent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endParaRPr lang="zh-CN" altLang="en-US" sz="1600" b="1">
              <a:solidFill>
                <a:schemeClr val="accent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8" name="圆角矩形 37"/>
          <p:cNvSpPr/>
          <p:nvPr/>
        </p:nvSpPr>
        <p:spPr>
          <a:xfrm>
            <a:off x="7211695" y="3673475"/>
            <a:ext cx="772160" cy="328930"/>
          </a:xfrm>
          <a:prstGeom prst="roundRect">
            <a:avLst/>
          </a:prstGeom>
          <a:effectLst>
            <a:outerShdw blurRad="50800" dist="889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baseline="-10000" dirty="0">
                <a:solidFill>
                  <a:schemeClr val="bg1"/>
                </a:solidFill>
                <a:sym typeface="+mn-ea"/>
              </a:rPr>
              <a:t>S</a:t>
            </a:r>
            <a:endParaRPr lang="en-US" altLang="zh-CN" sz="1600" b="1" baseline="-10000" dirty="0">
              <a:solidFill>
                <a:schemeClr val="bg1"/>
              </a:solidFill>
              <a:sym typeface="+mn-ea"/>
            </a:endParaRPr>
          </a:p>
        </p:txBody>
      </p:sp>
      <p:sp>
        <p:nvSpPr>
          <p:cNvPr id="40" name="左大括号 39"/>
          <p:cNvSpPr/>
          <p:nvPr/>
        </p:nvSpPr>
        <p:spPr>
          <a:xfrm>
            <a:off x="6379210" y="3319780"/>
            <a:ext cx="197485" cy="1002665"/>
          </a:xfrm>
          <a:prstGeom prst="leftBrace">
            <a:avLst>
              <a:gd name="adj1" fmla="val 8333"/>
              <a:gd name="adj2" fmla="val 49514"/>
            </a:avLst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文本框 42"/>
          <p:cNvSpPr txBox="1"/>
          <p:nvPr/>
        </p:nvSpPr>
        <p:spPr>
          <a:xfrm>
            <a:off x="6576695" y="3208020"/>
            <a:ext cx="347345" cy="270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baseline="-10000" dirty="0">
                <a:solidFill>
                  <a:schemeClr val="bg1"/>
                </a:solidFill>
                <a:sym typeface="+mn-ea"/>
              </a:rPr>
              <a:t>s</a:t>
            </a:r>
            <a:r>
              <a:rPr lang="en-US" altLang="zh-CN" sz="1000" b="1" baseline="-10000" dirty="0">
                <a:solidFill>
                  <a:schemeClr val="bg1"/>
                </a:solidFill>
                <a:sym typeface="+mn-ea"/>
              </a:rPr>
              <a:t>1</a:t>
            </a:r>
            <a:endParaRPr lang="en-US" altLang="zh-CN" sz="1000" b="1" baseline="-10000" dirty="0">
              <a:solidFill>
                <a:schemeClr val="bg1"/>
              </a:solidFill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6576695" y="3872230"/>
            <a:ext cx="438150" cy="270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baseline="-10000" dirty="0">
                <a:solidFill>
                  <a:schemeClr val="bg1"/>
                </a:solidFill>
                <a:sym typeface="+mn-ea"/>
              </a:rPr>
              <a:t>s</a:t>
            </a:r>
            <a:r>
              <a:rPr lang="en-US" altLang="zh-CN" sz="1000" b="1" baseline="-10000" dirty="0">
                <a:solidFill>
                  <a:schemeClr val="bg1"/>
                </a:solidFill>
                <a:sym typeface="+mn-ea"/>
              </a:rPr>
              <a:t>c-1</a:t>
            </a:r>
            <a:endParaRPr lang="en-US" altLang="zh-CN" sz="1000" b="1" baseline="-10000" dirty="0">
              <a:solidFill>
                <a:schemeClr val="bg1"/>
              </a:solidFill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6576695" y="3431540"/>
            <a:ext cx="347345" cy="270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baseline="-10000" dirty="0">
                <a:solidFill>
                  <a:schemeClr val="bg1"/>
                </a:solidFill>
                <a:sym typeface="+mn-ea"/>
              </a:rPr>
              <a:t>s</a:t>
            </a:r>
            <a:r>
              <a:rPr lang="en-US" altLang="zh-CN" sz="1000" b="1" baseline="-10000" dirty="0">
                <a:solidFill>
                  <a:schemeClr val="bg1"/>
                </a:solidFill>
                <a:sym typeface="+mn-ea"/>
              </a:rPr>
              <a:t>2</a:t>
            </a:r>
            <a:endParaRPr lang="en-US" altLang="zh-CN" sz="1000" b="1" baseline="-10000" dirty="0">
              <a:solidFill>
                <a:schemeClr val="bg1"/>
              </a:solidFill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6576695" y="4062095"/>
            <a:ext cx="347345" cy="270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baseline="-10000" dirty="0">
                <a:solidFill>
                  <a:schemeClr val="bg1"/>
                </a:solidFill>
                <a:sym typeface="+mn-ea"/>
              </a:rPr>
              <a:t>s</a:t>
            </a:r>
            <a:r>
              <a:rPr lang="en-US" altLang="zh-CN" sz="1000" b="1" baseline="-10000" dirty="0">
                <a:solidFill>
                  <a:schemeClr val="bg1"/>
                </a:solidFill>
                <a:sym typeface="+mn-ea"/>
              </a:rPr>
              <a:t>c</a:t>
            </a:r>
            <a:endParaRPr lang="en-US" altLang="zh-CN" sz="1000" b="1" baseline="-10000" dirty="0">
              <a:solidFill>
                <a:schemeClr val="bg1"/>
              </a:solidFill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6600825" y="3702050"/>
            <a:ext cx="361950" cy="32893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b="1" baseline="-10000" dirty="0">
                <a:solidFill>
                  <a:schemeClr val="bg1"/>
                </a:solidFill>
              </a:rPr>
              <a:t>…</a:t>
            </a:r>
          </a:p>
        </p:txBody>
      </p:sp>
      <p:sp>
        <p:nvSpPr>
          <p:cNvPr id="49" name="左大括号 48"/>
          <p:cNvSpPr/>
          <p:nvPr/>
        </p:nvSpPr>
        <p:spPr>
          <a:xfrm rot="10800000">
            <a:off x="6924040" y="3319780"/>
            <a:ext cx="197485" cy="1002665"/>
          </a:xfrm>
          <a:prstGeom prst="leftBrace">
            <a:avLst>
              <a:gd name="adj1" fmla="val 8333"/>
              <a:gd name="adj2" fmla="val 49514"/>
            </a:avLst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7449820" y="2960370"/>
            <a:ext cx="295275" cy="2952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×</a:t>
            </a:r>
          </a:p>
        </p:txBody>
      </p:sp>
      <p:cxnSp>
        <p:nvCxnSpPr>
          <p:cNvPr id="57" name="曲线连接符 56"/>
          <p:cNvCxnSpPr/>
          <p:nvPr/>
        </p:nvCxnSpPr>
        <p:spPr>
          <a:xfrm rot="10800000" flipV="1">
            <a:off x="8453120" y="2865120"/>
            <a:ext cx="438150" cy="390525"/>
          </a:xfrm>
          <a:prstGeom prst="curvedConnector3">
            <a:avLst>
              <a:gd name="adj1" fmla="val 4333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箭头: 右 76"/>
          <p:cNvSpPr/>
          <p:nvPr/>
        </p:nvSpPr>
        <p:spPr>
          <a:xfrm>
            <a:off x="9385300" y="3081020"/>
            <a:ext cx="458470" cy="76200"/>
          </a:xfrm>
          <a:prstGeom prst="rightArrow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sp>
        <p:nvSpPr>
          <p:cNvPr id="59" name="椭圆 58"/>
          <p:cNvSpPr/>
          <p:nvPr/>
        </p:nvSpPr>
        <p:spPr>
          <a:xfrm>
            <a:off x="9090025" y="2960370"/>
            <a:ext cx="295275" cy="2952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/>
          </a:p>
        </p:txBody>
      </p:sp>
      <p:sp>
        <p:nvSpPr>
          <p:cNvPr id="61" name="文本框 60"/>
          <p:cNvSpPr txBox="1"/>
          <p:nvPr/>
        </p:nvSpPr>
        <p:spPr>
          <a:xfrm>
            <a:off x="9067800" y="2988310"/>
            <a:ext cx="55753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b="1">
                <a:solidFill>
                  <a:schemeClr val="bg1"/>
                </a:solidFill>
              </a:rPr>
              <a:t>+1</a:t>
            </a:r>
          </a:p>
        </p:txBody>
      </p:sp>
      <p:sp>
        <p:nvSpPr>
          <p:cNvPr id="69" name="箭头: 右 100"/>
          <p:cNvSpPr/>
          <p:nvPr/>
        </p:nvSpPr>
        <p:spPr>
          <a:xfrm rot="5400000">
            <a:off x="9642475" y="2533650"/>
            <a:ext cx="692785" cy="92710"/>
          </a:xfrm>
          <a:prstGeom prst="rightArrow">
            <a:avLst>
              <a:gd name="adj1" fmla="val 50000"/>
              <a:gd name="adj2" fmla="val 59321"/>
            </a:avLst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70" name="流程图: 过程 69"/>
          <p:cNvSpPr/>
          <p:nvPr/>
        </p:nvSpPr>
        <p:spPr>
          <a:xfrm flipV="1">
            <a:off x="1214120" y="2157095"/>
            <a:ext cx="8804275" cy="76200"/>
          </a:xfrm>
          <a:prstGeom prst="flowChartProcess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流程图: 过程 70"/>
          <p:cNvSpPr/>
          <p:nvPr/>
        </p:nvSpPr>
        <p:spPr>
          <a:xfrm rot="5400000" flipV="1">
            <a:off x="880110" y="2567305"/>
            <a:ext cx="744220" cy="76200"/>
          </a:xfrm>
          <a:prstGeom prst="flowChartProcess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椭圆 71"/>
          <p:cNvSpPr/>
          <p:nvPr/>
        </p:nvSpPr>
        <p:spPr>
          <a:xfrm>
            <a:off x="9843135" y="2971800"/>
            <a:ext cx="295275" cy="2952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×</a:t>
            </a:r>
          </a:p>
        </p:txBody>
      </p:sp>
      <p:sp>
        <p:nvSpPr>
          <p:cNvPr id="73" name="箭头: 右 100"/>
          <p:cNvSpPr/>
          <p:nvPr/>
        </p:nvSpPr>
        <p:spPr>
          <a:xfrm>
            <a:off x="10138410" y="3081655"/>
            <a:ext cx="375920" cy="76200"/>
          </a:xfrm>
          <a:prstGeom prst="rightArrow">
            <a:avLst>
              <a:gd name="adj1" fmla="val 50000"/>
              <a:gd name="adj2" fmla="val 59321"/>
            </a:avLst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75" name="文本框 74"/>
          <p:cNvSpPr txBox="1"/>
          <p:nvPr/>
        </p:nvSpPr>
        <p:spPr>
          <a:xfrm>
            <a:off x="8139430" y="3600450"/>
            <a:ext cx="2513330" cy="4305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b="1" baseline="-10000" dirty="0">
                <a:solidFill>
                  <a:schemeClr val="bg1"/>
                </a:solidFill>
                <a:sym typeface="+mn-ea"/>
              </a:rPr>
              <a:t>门控自适应</a:t>
            </a:r>
          </a:p>
          <a:p>
            <a:pPr algn="ctr"/>
            <a:r>
              <a:rPr lang="en-US" altLang="zh-CN" sz="1600" b="1" baseline="-10000" dirty="0">
                <a:solidFill>
                  <a:schemeClr val="bg1"/>
                </a:solidFill>
              </a:rPr>
              <a:t>Gating Adaptation</a:t>
            </a:r>
          </a:p>
        </p:txBody>
      </p:sp>
      <p:sp>
        <p:nvSpPr>
          <p:cNvPr id="146" name="矩形: 圆角 145"/>
          <p:cNvSpPr/>
          <p:nvPr/>
        </p:nvSpPr>
        <p:spPr>
          <a:xfrm>
            <a:off x="8282305" y="2733675"/>
            <a:ext cx="2124710" cy="1409065"/>
          </a:xfrm>
          <a:prstGeom prst="roundRect">
            <a:avLst/>
          </a:prstGeom>
          <a:noFill/>
          <a:ln>
            <a:solidFill>
              <a:srgbClr val="EBF9F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EBF9F2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36" name="矩形: 圆角 135"/>
          <p:cNvSpPr/>
          <p:nvPr/>
        </p:nvSpPr>
        <p:spPr>
          <a:xfrm>
            <a:off x="2416175" y="2475865"/>
            <a:ext cx="2950845" cy="1719580"/>
          </a:xfrm>
          <a:prstGeom prst="roundRect">
            <a:avLst/>
          </a:prstGeom>
          <a:noFill/>
          <a:ln>
            <a:solidFill>
              <a:srgbClr val="EEFDD8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EEFDD8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" name="矩形: 圆角 135"/>
          <p:cNvSpPr/>
          <p:nvPr/>
        </p:nvSpPr>
        <p:spPr>
          <a:xfrm>
            <a:off x="5452110" y="3232785"/>
            <a:ext cx="2687320" cy="1740535"/>
          </a:xfrm>
          <a:prstGeom prst="roundRect">
            <a:avLst/>
          </a:prstGeom>
          <a:noFill/>
          <a:ln>
            <a:solidFill>
              <a:srgbClr val="FBE5D6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>
                    <a:lumMod val="20000"/>
                    <a:lumOff val="80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931545" y="4846320"/>
            <a:ext cx="2583180" cy="1557655"/>
            <a:chOff x="4778902" y="2205744"/>
            <a:chExt cx="2639966" cy="2210374"/>
          </a:xfrm>
        </p:grpSpPr>
        <p:sp>
          <p:nvSpPr>
            <p:cNvPr id="10249" name="任意多边形 12"/>
            <p:cNvSpPr>
              <a:spLocks noChangeArrowheads="1"/>
            </p:cNvSpPr>
            <p:nvPr/>
          </p:nvSpPr>
          <p:spPr bwMode="auto">
            <a:xfrm>
              <a:off x="4778902" y="2205744"/>
              <a:ext cx="2639966" cy="2210374"/>
            </a:xfrm>
            <a:prstGeom prst="roundRect">
              <a:avLst/>
            </a:prstGeom>
            <a:solidFill>
              <a:srgbClr val="FEFEFE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3" name="圆角矩形 12"/>
            <p:cNvSpPr/>
            <p:nvPr/>
          </p:nvSpPr>
          <p:spPr>
            <a:xfrm>
              <a:off x="5004626" y="2222011"/>
              <a:ext cx="2188369" cy="2174914"/>
            </a:xfrm>
            <a:prstGeom prst="round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400" dirty="0">
                  <a:solidFill>
                    <a:srgbClr val="FFFFFF"/>
                  </a:solidFill>
                  <a:cs typeface="+mn-ea"/>
                  <a:sym typeface="+mn-lt"/>
                </a:rPr>
                <a:t>        GCT</a:t>
              </a:r>
              <a:r>
                <a:rPr lang="zh-CN" altLang="en-US" sz="1400" dirty="0">
                  <a:solidFill>
                    <a:srgbClr val="FFFFFF"/>
                  </a:solidFill>
                  <a:cs typeface="+mn-ea"/>
                  <a:sym typeface="+mn-lt"/>
                </a:rPr>
                <a:t>可以准确高效地对上下文信息建模，显著提高泛化能力，提高识别图像浅层的细节的能力。</a:t>
              </a: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/>
    </mc:Choice>
    <mc:Fallback xmlns="">
      <p:transition spd="slow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0" y="687070"/>
            <a:ext cx="12192965" cy="694056"/>
            <a:chOff x="0" y="623570"/>
            <a:chExt cx="12192965" cy="694056"/>
          </a:xfrm>
        </p:grpSpPr>
        <p:cxnSp>
          <p:nvCxnSpPr>
            <p:cNvPr id="22" name="直接连接符 21"/>
            <p:cNvCxnSpPr/>
            <p:nvPr/>
          </p:nvCxnSpPr>
          <p:spPr>
            <a:xfrm>
              <a:off x="0" y="1016000"/>
              <a:ext cx="10147300" cy="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 flipH="1">
              <a:off x="10147300" y="723900"/>
              <a:ext cx="183606" cy="29210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>
              <a:off x="10330906" y="723900"/>
              <a:ext cx="134257" cy="544513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 flipH="1">
              <a:off x="10465163" y="976313"/>
              <a:ext cx="183606" cy="29210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/>
          </p:nvCxnSpPr>
          <p:spPr>
            <a:xfrm>
              <a:off x="10648769" y="976313"/>
              <a:ext cx="75967" cy="341313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/>
            <p:nvPr/>
          </p:nvCxnSpPr>
          <p:spPr>
            <a:xfrm flipH="1">
              <a:off x="10724736" y="632460"/>
              <a:ext cx="194738" cy="67564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>
              <a:off x="10919474" y="623570"/>
              <a:ext cx="87099" cy="39243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>
              <a:off x="11004965" y="1016000"/>
              <a:ext cx="1188000" cy="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组合 7"/>
          <p:cNvGrpSpPr/>
          <p:nvPr/>
        </p:nvGrpSpPr>
        <p:grpSpPr>
          <a:xfrm>
            <a:off x="625262" y="302189"/>
            <a:ext cx="5391150" cy="669156"/>
            <a:chOff x="7192010" y="1640849"/>
            <a:chExt cx="5391150" cy="669156"/>
          </a:xfrm>
        </p:grpSpPr>
        <p:sp>
          <p:nvSpPr>
            <p:cNvPr id="9" name="文本框 8"/>
            <p:cNvSpPr txBox="1"/>
            <p:nvPr/>
          </p:nvSpPr>
          <p:spPr>
            <a:xfrm>
              <a:off x="7192010" y="1640849"/>
              <a:ext cx="5391150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+mn-ea"/>
                  <a:sym typeface="+mn-lt"/>
                </a:rPr>
                <a:t>边缘</a:t>
              </a:r>
              <a:r>
                <a:rPr kumimoji="0" lang="en-US" altLang="zh-CN" sz="2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+mn-ea"/>
                  <a:sym typeface="+mn-lt"/>
                </a:rPr>
                <a:t>Loss &amp; IoU Loss</a:t>
              </a: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7192010" y="2026795"/>
              <a:ext cx="3975100" cy="2832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1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+mn-ea"/>
                  <a:sym typeface="+mn-lt"/>
                </a:rPr>
                <a:t>Optimization scheme</a:t>
              </a: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521335" y="1506855"/>
            <a:ext cx="10604500" cy="4561205"/>
            <a:chOff x="1977" y="2655"/>
            <a:chExt cx="16700" cy="7183"/>
          </a:xfrm>
        </p:grpSpPr>
        <p:pic>
          <p:nvPicPr>
            <p:cNvPr id="73" name="图片 7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33" y="8326"/>
              <a:ext cx="1427" cy="953"/>
            </a:xfrm>
            <a:prstGeom prst="rect">
              <a:avLst/>
            </a:prstGeom>
            <a:scene3d>
              <a:camera prst="orthographicFront">
                <a:rot lat="0" lon="4200000" rev="0"/>
              </a:camera>
              <a:lightRig rig="threePt" dir="t"/>
            </a:scene3d>
          </p:spPr>
        </p:pic>
        <p:sp>
          <p:nvSpPr>
            <p:cNvPr id="146" name="矩形: 圆角 145"/>
            <p:cNvSpPr/>
            <p:nvPr/>
          </p:nvSpPr>
          <p:spPr>
            <a:xfrm>
              <a:off x="3906" y="4377"/>
              <a:ext cx="6658" cy="3264"/>
            </a:xfrm>
            <a:prstGeom prst="roundRect">
              <a:avLst/>
            </a:prstGeom>
            <a:noFill/>
            <a:ln>
              <a:solidFill>
                <a:srgbClr val="EBF9F2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BF9F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36" name="矩形: 圆角 135"/>
            <p:cNvSpPr/>
            <p:nvPr/>
          </p:nvSpPr>
          <p:spPr>
            <a:xfrm>
              <a:off x="4075" y="2655"/>
              <a:ext cx="6181" cy="1455"/>
            </a:xfrm>
            <a:prstGeom prst="roundRect">
              <a:avLst/>
            </a:prstGeom>
            <a:noFill/>
            <a:ln>
              <a:solidFill>
                <a:srgbClr val="EEFDD8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EFDD8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101" name="图片 100" descr="CMSQJHWUQ~`T70159$DB18U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6"/>
            <a:srcRect l="2505" t="9695" r="3274" b="3453"/>
            <a:stretch>
              <a:fillRect/>
            </a:stretch>
          </p:blipFill>
          <p:spPr>
            <a:xfrm>
              <a:off x="5096" y="4486"/>
              <a:ext cx="1536" cy="1002"/>
            </a:xfrm>
            <a:prstGeom prst="rect">
              <a:avLst/>
            </a:prstGeom>
          </p:spPr>
        </p:pic>
        <p:pic>
          <p:nvPicPr>
            <p:cNvPr id="102" name="图片 101" descr="CMSQJHWUQ~`T70159$DB18U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6"/>
            <a:srcRect l="2505" t="9695" r="3274" b="3453"/>
            <a:stretch>
              <a:fillRect/>
            </a:stretch>
          </p:blipFill>
          <p:spPr>
            <a:xfrm>
              <a:off x="5102" y="6321"/>
              <a:ext cx="1536" cy="1002"/>
            </a:xfrm>
            <a:prstGeom prst="rect">
              <a:avLst/>
            </a:prstGeom>
          </p:spPr>
        </p:pic>
        <p:sp>
          <p:nvSpPr>
            <p:cNvPr id="103" name="箭头: 右 102"/>
            <p:cNvSpPr/>
            <p:nvPr/>
          </p:nvSpPr>
          <p:spPr>
            <a:xfrm>
              <a:off x="3960" y="4910"/>
              <a:ext cx="1032" cy="192"/>
            </a:xfrm>
            <a:prstGeom prst="rightArrow">
              <a:avLst/>
            </a:prstGeom>
            <a:solidFill>
              <a:srgbClr val="EAD4A5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104" name="图片 103" descr="000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321" y="6308"/>
              <a:ext cx="1537" cy="1027"/>
            </a:xfrm>
            <a:prstGeom prst="rect">
              <a:avLst/>
            </a:prstGeom>
          </p:spPr>
        </p:pic>
        <p:sp>
          <p:nvSpPr>
            <p:cNvPr id="105" name="箭头: 右 52"/>
            <p:cNvSpPr/>
            <p:nvPr/>
          </p:nvSpPr>
          <p:spPr>
            <a:xfrm>
              <a:off x="3990" y="6761"/>
              <a:ext cx="1032" cy="168"/>
            </a:xfrm>
            <a:prstGeom prst="rightArrow">
              <a:avLst/>
            </a:prstGeom>
            <a:solidFill>
              <a:srgbClr val="EAD4A5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6" name="右大括号 105"/>
            <p:cNvSpPr/>
            <p:nvPr/>
          </p:nvSpPr>
          <p:spPr>
            <a:xfrm>
              <a:off x="6952" y="4702"/>
              <a:ext cx="863" cy="2493"/>
            </a:xfrm>
            <a:prstGeom prst="rightBrace">
              <a:avLst>
                <a:gd name="adj1" fmla="val 8333"/>
                <a:gd name="adj2" fmla="val 49659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7" name="文本框 106"/>
            <p:cNvSpPr txBox="1"/>
            <p:nvPr/>
          </p:nvSpPr>
          <p:spPr>
            <a:xfrm>
              <a:off x="3906" y="4558"/>
              <a:ext cx="1701" cy="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边缘处理</a:t>
              </a:r>
            </a:p>
          </p:txBody>
        </p:sp>
        <p:sp>
          <p:nvSpPr>
            <p:cNvPr id="108" name="文本框 107"/>
            <p:cNvSpPr txBox="1"/>
            <p:nvPr/>
          </p:nvSpPr>
          <p:spPr>
            <a:xfrm>
              <a:off x="3858" y="6373"/>
              <a:ext cx="1701" cy="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边缘处理</a:t>
              </a:r>
            </a:p>
          </p:txBody>
        </p:sp>
        <p:sp>
          <p:nvSpPr>
            <p:cNvPr id="109" name="文本框 108"/>
            <p:cNvSpPr txBox="1"/>
            <p:nvPr/>
          </p:nvSpPr>
          <p:spPr>
            <a:xfrm>
              <a:off x="8136" y="5442"/>
              <a:ext cx="1963" cy="4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BCELoss</a:t>
              </a:r>
            </a:p>
          </p:txBody>
        </p:sp>
        <p:sp>
          <p:nvSpPr>
            <p:cNvPr id="110" name="文本框 109"/>
            <p:cNvSpPr txBox="1"/>
            <p:nvPr/>
          </p:nvSpPr>
          <p:spPr>
            <a:xfrm>
              <a:off x="9637" y="5614"/>
              <a:ext cx="1841" cy="5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</a:t>
              </a:r>
              <a:r>
                <a:rPr lang="en-US" altLang="zh-CN" baseline="-25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edge</a:t>
              </a:r>
            </a:p>
          </p:txBody>
        </p:sp>
        <p:sp>
          <p:nvSpPr>
            <p:cNvPr id="111" name="箭头: 右 52"/>
            <p:cNvSpPr/>
            <p:nvPr/>
          </p:nvSpPr>
          <p:spPr>
            <a:xfrm>
              <a:off x="8194" y="5876"/>
              <a:ext cx="1443" cy="145"/>
            </a:xfrm>
            <a:prstGeom prst="rightArrow">
              <a:avLst/>
            </a:prstGeom>
            <a:solidFill>
              <a:srgbClr val="EAD4A5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7" name="文本框 116"/>
            <p:cNvSpPr txBox="1"/>
            <p:nvPr/>
          </p:nvSpPr>
          <p:spPr>
            <a:xfrm>
              <a:off x="8024" y="2899"/>
              <a:ext cx="1841" cy="5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</a:t>
              </a:r>
              <a:r>
                <a:rPr lang="en-US" altLang="zh-CN" baseline="-25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global</a:t>
              </a:r>
            </a:p>
          </p:txBody>
        </p:sp>
        <p:sp>
          <p:nvSpPr>
            <p:cNvPr id="118" name="箭头: 右 52"/>
            <p:cNvSpPr/>
            <p:nvPr/>
          </p:nvSpPr>
          <p:spPr>
            <a:xfrm>
              <a:off x="3089" y="3114"/>
              <a:ext cx="1443" cy="145"/>
            </a:xfrm>
            <a:prstGeom prst="rightArrow">
              <a:avLst/>
            </a:prstGeom>
            <a:solidFill>
              <a:srgbClr val="EAD4A5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2" name="箭头: 右 52"/>
            <p:cNvSpPr/>
            <p:nvPr/>
          </p:nvSpPr>
          <p:spPr>
            <a:xfrm>
              <a:off x="14669" y="5870"/>
              <a:ext cx="1146" cy="151"/>
            </a:xfrm>
            <a:prstGeom prst="rightArrow">
              <a:avLst/>
            </a:prstGeom>
            <a:solidFill>
              <a:srgbClr val="EAD4A5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3" name="加号 122"/>
            <p:cNvSpPr/>
            <p:nvPr/>
          </p:nvSpPr>
          <p:spPr>
            <a:xfrm>
              <a:off x="10631" y="5793"/>
              <a:ext cx="310" cy="310"/>
            </a:xfrm>
            <a:prstGeom prst="mathPlus">
              <a:avLst/>
            </a:prstGeom>
            <a:solidFill>
              <a:srgbClr val="EAD4A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4" name="文本框 123"/>
            <p:cNvSpPr txBox="1"/>
            <p:nvPr/>
          </p:nvSpPr>
          <p:spPr>
            <a:xfrm>
              <a:off x="11046" y="5610"/>
              <a:ext cx="1841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</a:t>
              </a:r>
              <a:r>
                <a:rPr lang="en-US" altLang="zh-CN" sz="1600" baseline="-25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global</a:t>
              </a:r>
            </a:p>
          </p:txBody>
        </p:sp>
        <p:pic>
          <p:nvPicPr>
            <p:cNvPr id="126" name="图片 12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24" y="4486"/>
              <a:ext cx="1537" cy="1026"/>
            </a:xfrm>
            <a:prstGeom prst="rect">
              <a:avLst/>
            </a:prstGeom>
          </p:spPr>
        </p:pic>
        <p:grpSp>
          <p:nvGrpSpPr>
            <p:cNvPr id="127" name="组合 126"/>
            <p:cNvGrpSpPr/>
            <p:nvPr/>
          </p:nvGrpSpPr>
          <p:grpSpPr>
            <a:xfrm>
              <a:off x="13479" y="5883"/>
              <a:ext cx="244" cy="150"/>
              <a:chOff x="6861068" y="4822825"/>
              <a:chExt cx="372311" cy="188718"/>
            </a:xfrm>
            <a:solidFill>
              <a:srgbClr val="EAD4A5"/>
            </a:solidFill>
          </p:grpSpPr>
          <p:sp>
            <p:nvSpPr>
              <p:cNvPr id="128" name="矩形 127"/>
              <p:cNvSpPr/>
              <p:nvPr/>
            </p:nvSpPr>
            <p:spPr>
              <a:xfrm>
                <a:off x="6861068" y="4822825"/>
                <a:ext cx="372311" cy="6203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9" name="矩形 128"/>
              <p:cNvSpPr/>
              <p:nvPr/>
            </p:nvSpPr>
            <p:spPr>
              <a:xfrm>
                <a:off x="6861068" y="4949505"/>
                <a:ext cx="372311" cy="6203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30" name="文本框 129"/>
            <p:cNvSpPr txBox="1"/>
            <p:nvPr/>
          </p:nvSpPr>
          <p:spPr>
            <a:xfrm>
              <a:off x="13723" y="5658"/>
              <a:ext cx="977" cy="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Loss</a:t>
              </a:r>
            </a:p>
          </p:txBody>
        </p:sp>
        <p:sp>
          <p:nvSpPr>
            <p:cNvPr id="132" name="文本框 131"/>
            <p:cNvSpPr txBox="1"/>
            <p:nvPr/>
          </p:nvSpPr>
          <p:spPr>
            <a:xfrm>
              <a:off x="2650" y="5429"/>
              <a:ext cx="1058" cy="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mask</a:t>
              </a:r>
            </a:p>
          </p:txBody>
        </p:sp>
        <p:sp>
          <p:nvSpPr>
            <p:cNvPr id="134" name="文本框 133"/>
            <p:cNvSpPr txBox="1"/>
            <p:nvPr/>
          </p:nvSpPr>
          <p:spPr>
            <a:xfrm>
              <a:off x="1977" y="7251"/>
              <a:ext cx="2098" cy="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ground truth</a:t>
              </a:r>
            </a:p>
          </p:txBody>
        </p:sp>
        <p:sp>
          <p:nvSpPr>
            <p:cNvPr id="135" name="文本框 134"/>
            <p:cNvSpPr txBox="1"/>
            <p:nvPr/>
          </p:nvSpPr>
          <p:spPr>
            <a:xfrm>
              <a:off x="15815" y="5612"/>
              <a:ext cx="2862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backword</a:t>
              </a:r>
            </a:p>
          </p:txBody>
        </p:sp>
        <p:sp>
          <p:nvSpPr>
            <p:cNvPr id="40" name="箭头: 右 52"/>
            <p:cNvSpPr/>
            <p:nvPr/>
          </p:nvSpPr>
          <p:spPr>
            <a:xfrm rot="5400000">
              <a:off x="2441" y="3786"/>
              <a:ext cx="1325" cy="75"/>
            </a:xfrm>
            <a:prstGeom prst="rightArrow">
              <a:avLst>
                <a:gd name="adj1" fmla="val 100000"/>
                <a:gd name="adj2" fmla="val 0"/>
              </a:avLst>
            </a:prstGeom>
            <a:solidFill>
              <a:srgbClr val="EAD4A5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" name="矩形 1"/>
            <p:cNvSpPr/>
            <p:nvPr/>
          </p:nvSpPr>
          <p:spPr>
            <a:xfrm>
              <a:off x="4532" y="2896"/>
              <a:ext cx="1963" cy="589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BCELoss</a:t>
              </a:r>
            </a:p>
          </p:txBody>
        </p:sp>
        <p:sp>
          <p:nvSpPr>
            <p:cNvPr id="42" name="箭头: 右 52"/>
            <p:cNvSpPr/>
            <p:nvPr/>
          </p:nvSpPr>
          <p:spPr>
            <a:xfrm>
              <a:off x="6499" y="3114"/>
              <a:ext cx="1443" cy="145"/>
            </a:xfrm>
            <a:prstGeom prst="rightArrow">
              <a:avLst/>
            </a:prstGeom>
            <a:solidFill>
              <a:srgbClr val="EAD4A5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6394" y="3447"/>
              <a:ext cx="3243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1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rPr>
                <a:t>全局</a:t>
              </a:r>
              <a:r>
                <a:rPr lang="en-US" altLang="zh-CN" sz="1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rPr>
                <a:t>Loss</a:t>
              </a:r>
            </a:p>
          </p:txBody>
        </p:sp>
        <p:sp>
          <p:nvSpPr>
            <p:cNvPr id="12" name="箭头: 右 52"/>
            <p:cNvSpPr/>
            <p:nvPr/>
          </p:nvSpPr>
          <p:spPr>
            <a:xfrm rot="5400000">
              <a:off x="10412" y="4256"/>
              <a:ext cx="2246" cy="126"/>
            </a:xfrm>
            <a:prstGeom prst="rightArrow">
              <a:avLst/>
            </a:prstGeom>
            <a:solidFill>
              <a:srgbClr val="EAD4A5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" name="箭头: 右 52"/>
            <p:cNvSpPr/>
            <p:nvPr/>
          </p:nvSpPr>
          <p:spPr>
            <a:xfrm rot="10800000">
              <a:off x="9372" y="3147"/>
              <a:ext cx="2183" cy="72"/>
            </a:xfrm>
            <a:prstGeom prst="rightArrow">
              <a:avLst>
                <a:gd name="adj1" fmla="val 100000"/>
                <a:gd name="adj2" fmla="val 0"/>
              </a:avLst>
            </a:prstGeom>
            <a:solidFill>
              <a:srgbClr val="EAD4A5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7898" y="6445"/>
              <a:ext cx="3243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zh-CN" altLang="en-US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rPr>
                <a:t>边缘</a:t>
              </a:r>
              <a:r>
                <a:rPr lang="en-US" altLang="zh-CN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rPr>
                <a:t>Loss</a:t>
              </a:r>
            </a:p>
          </p:txBody>
        </p:sp>
        <p:sp>
          <p:nvSpPr>
            <p:cNvPr id="37" name="箭头: 右 52"/>
            <p:cNvSpPr/>
            <p:nvPr/>
          </p:nvSpPr>
          <p:spPr>
            <a:xfrm rot="5400000">
              <a:off x="2441" y="8298"/>
              <a:ext cx="1325" cy="75"/>
            </a:xfrm>
            <a:prstGeom prst="rightArrow">
              <a:avLst>
                <a:gd name="adj1" fmla="val 100000"/>
                <a:gd name="adj2" fmla="val 0"/>
              </a:avLst>
            </a:prstGeom>
            <a:solidFill>
              <a:srgbClr val="EAD4A5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8" name="矩形: 圆角 135"/>
            <p:cNvSpPr/>
            <p:nvPr/>
          </p:nvSpPr>
          <p:spPr>
            <a:xfrm>
              <a:off x="4216" y="8150"/>
              <a:ext cx="6181" cy="1688"/>
            </a:xfrm>
            <a:prstGeom prst="roundRect">
              <a:avLst/>
            </a:prstGeom>
            <a:noFill/>
            <a:ln>
              <a:solidFill>
                <a:srgbClr val="FBE5D6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2">
                      <a:lumMod val="20000"/>
                      <a:lumOff val="80000"/>
                    </a:schemeClr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41" name="文本框 40"/>
            <p:cNvSpPr txBox="1"/>
            <p:nvPr/>
          </p:nvSpPr>
          <p:spPr>
            <a:xfrm>
              <a:off x="8194" y="8689"/>
              <a:ext cx="1841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</a:t>
              </a:r>
              <a:r>
                <a:rPr lang="en-US" altLang="zh-CN" baseline="-25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IoU</a:t>
              </a:r>
            </a:p>
          </p:txBody>
        </p:sp>
        <p:sp>
          <p:nvSpPr>
            <p:cNvPr id="48" name="箭头: 右 52"/>
            <p:cNvSpPr/>
            <p:nvPr/>
          </p:nvSpPr>
          <p:spPr>
            <a:xfrm>
              <a:off x="6499" y="8894"/>
              <a:ext cx="1443" cy="145"/>
            </a:xfrm>
            <a:prstGeom prst="rightArrow">
              <a:avLst/>
            </a:prstGeom>
            <a:solidFill>
              <a:srgbClr val="EAD4A5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9" name="箭头: 右 52"/>
            <p:cNvSpPr/>
            <p:nvPr/>
          </p:nvSpPr>
          <p:spPr>
            <a:xfrm rot="16200000">
              <a:off x="11571" y="7490"/>
              <a:ext cx="2747" cy="159"/>
            </a:xfrm>
            <a:prstGeom prst="rightArrow">
              <a:avLst>
                <a:gd name="adj1" fmla="val 62075"/>
                <a:gd name="adj2" fmla="val 50000"/>
              </a:avLst>
            </a:prstGeom>
            <a:solidFill>
              <a:srgbClr val="EAD4A5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2" name="箭头: 右 52"/>
            <p:cNvSpPr/>
            <p:nvPr/>
          </p:nvSpPr>
          <p:spPr>
            <a:xfrm rot="10800000">
              <a:off x="9482" y="8919"/>
              <a:ext cx="3514" cy="120"/>
            </a:xfrm>
            <a:prstGeom prst="rightArrow">
              <a:avLst>
                <a:gd name="adj1" fmla="val 100000"/>
                <a:gd name="adj2" fmla="val 0"/>
              </a:avLst>
            </a:prstGeom>
            <a:solidFill>
              <a:srgbClr val="EAD4A5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3" name="箭头: 右 52"/>
            <p:cNvSpPr/>
            <p:nvPr/>
          </p:nvSpPr>
          <p:spPr>
            <a:xfrm>
              <a:off x="3085" y="8914"/>
              <a:ext cx="1443" cy="145"/>
            </a:xfrm>
            <a:prstGeom prst="rightArrow">
              <a:avLst/>
            </a:prstGeom>
            <a:solidFill>
              <a:srgbClr val="EAD4A5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4" name="加号 63"/>
            <p:cNvSpPr/>
            <p:nvPr/>
          </p:nvSpPr>
          <p:spPr>
            <a:xfrm>
              <a:off x="12085" y="5790"/>
              <a:ext cx="310" cy="310"/>
            </a:xfrm>
            <a:prstGeom prst="mathPlus">
              <a:avLst/>
            </a:prstGeom>
            <a:solidFill>
              <a:srgbClr val="EAD4A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5" name="文本框 64"/>
            <p:cNvSpPr txBox="1"/>
            <p:nvPr/>
          </p:nvSpPr>
          <p:spPr>
            <a:xfrm>
              <a:off x="12395" y="5640"/>
              <a:ext cx="1067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ea"/>
                </a:rPr>
                <a:t>L</a:t>
              </a:r>
              <a:r>
                <a:rPr lang="en-US" altLang="zh-CN" sz="1600" baseline="-25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ea"/>
                </a:rPr>
                <a:t>IoU</a:t>
              </a:r>
              <a:endParaRPr lang="en-US" altLang="zh-CN" sz="1600" baseline="-25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68" name="直接箭头连接符 67"/>
            <p:cNvCxnSpPr/>
            <p:nvPr/>
          </p:nvCxnSpPr>
          <p:spPr>
            <a:xfrm>
              <a:off x="5095" y="8481"/>
              <a:ext cx="637" cy="10"/>
            </a:xfrm>
            <a:prstGeom prst="straightConnector1">
              <a:avLst/>
            </a:prstGeom>
            <a:ln w="127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文本框 70"/>
            <p:cNvSpPr txBox="1"/>
            <p:nvPr/>
          </p:nvSpPr>
          <p:spPr>
            <a:xfrm>
              <a:off x="6575" y="9117"/>
              <a:ext cx="3243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altLang="zh-CN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rPr>
                <a:t>IoU Loss</a:t>
              </a:r>
            </a:p>
          </p:txBody>
        </p:sp>
        <p:sp>
          <p:nvSpPr>
            <p:cNvPr id="47" name="矩形 46"/>
            <p:cNvSpPr/>
            <p:nvPr/>
          </p:nvSpPr>
          <p:spPr>
            <a:xfrm>
              <a:off x="4992" y="9445"/>
              <a:ext cx="922" cy="252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IoU</a:t>
              </a:r>
            </a:p>
          </p:txBody>
        </p:sp>
        <p:pic>
          <p:nvPicPr>
            <p:cNvPr id="72" name="图片 7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62" y="8302"/>
              <a:ext cx="1463" cy="977"/>
            </a:xfrm>
            <a:prstGeom prst="rect">
              <a:avLst/>
            </a:prstGeom>
            <a:scene3d>
              <a:camera prst="orthographicFront">
                <a:rot lat="0" lon="4200000" rev="0"/>
              </a:camera>
              <a:lightRig rig="threePt" dir="t"/>
            </a:scene3d>
          </p:spPr>
        </p:pic>
        <p:cxnSp>
          <p:nvCxnSpPr>
            <p:cNvPr id="74" name="直接箭头连接符 73"/>
            <p:cNvCxnSpPr/>
            <p:nvPr/>
          </p:nvCxnSpPr>
          <p:spPr>
            <a:xfrm>
              <a:off x="5095" y="8831"/>
              <a:ext cx="637" cy="10"/>
            </a:xfrm>
            <a:prstGeom prst="straightConnector1">
              <a:avLst/>
            </a:prstGeom>
            <a:ln w="127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接箭头连接符 74"/>
            <p:cNvCxnSpPr/>
            <p:nvPr/>
          </p:nvCxnSpPr>
          <p:spPr>
            <a:xfrm>
              <a:off x="5095" y="9117"/>
              <a:ext cx="637" cy="10"/>
            </a:xfrm>
            <a:prstGeom prst="straightConnector1">
              <a:avLst/>
            </a:prstGeom>
            <a:ln w="127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组合 13"/>
          <p:cNvGrpSpPr/>
          <p:nvPr/>
        </p:nvGrpSpPr>
        <p:grpSpPr>
          <a:xfrm>
            <a:off x="8472170" y="4114165"/>
            <a:ext cx="2583180" cy="2465070"/>
            <a:chOff x="13342" y="6479"/>
            <a:chExt cx="4068" cy="3882"/>
          </a:xfrm>
        </p:grpSpPr>
        <p:grpSp>
          <p:nvGrpSpPr>
            <p:cNvPr id="11" name="组合 10"/>
            <p:cNvGrpSpPr/>
            <p:nvPr/>
          </p:nvGrpSpPr>
          <p:grpSpPr>
            <a:xfrm>
              <a:off x="13342" y="6479"/>
              <a:ext cx="4068" cy="3882"/>
              <a:chOff x="4778902" y="1439817"/>
              <a:chExt cx="2639966" cy="2210374"/>
            </a:xfrm>
          </p:grpSpPr>
          <p:sp>
            <p:nvSpPr>
              <p:cNvPr id="10249" name="任意多边形 12"/>
              <p:cNvSpPr>
                <a:spLocks noChangeArrowheads="1"/>
              </p:cNvSpPr>
              <p:nvPr/>
            </p:nvSpPr>
            <p:spPr bwMode="auto">
              <a:xfrm>
                <a:off x="4778902" y="1439817"/>
                <a:ext cx="2639966" cy="2210374"/>
              </a:xfrm>
              <a:prstGeom prst="roundRect">
                <a:avLst/>
              </a:prstGeom>
              <a:solidFill>
                <a:srgbClr val="FEFEFE">
                  <a:alpha val="39999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42719B"/>
                    </a:solidFill>
                    <a:bevel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3" name="圆角矩形 12"/>
              <p:cNvSpPr/>
              <p:nvPr/>
            </p:nvSpPr>
            <p:spPr>
              <a:xfrm>
                <a:off x="5004626" y="1589972"/>
                <a:ext cx="2188369" cy="860235"/>
              </a:xfrm>
              <a:prstGeom prst="round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lang="zh-CN" altLang="en-US" sz="1400" b="1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cs typeface="+mn-ea"/>
                    <a:sym typeface="+mn-lt"/>
                  </a:rPr>
                  <a:t>边缘</a:t>
                </a:r>
                <a:r>
                  <a:rPr lang="en-US" altLang="zh-CN" sz="1400" b="1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cs typeface="+mn-ea"/>
                    <a:sym typeface="+mn-lt"/>
                  </a:rPr>
                  <a:t>Loss</a:t>
                </a:r>
                <a:r>
                  <a:rPr lang="zh-CN" altLang="en-US" sz="140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cs typeface="+mn-ea"/>
                    <a:sym typeface="+mn-lt"/>
                  </a:rPr>
                  <a:t>：</a:t>
                </a:r>
                <a:r>
                  <a:rPr lang="zh-CN" altLang="en-US" sz="140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cs typeface="+mn-ea"/>
                    <a:sym typeface="+mn-lt"/>
                  </a:rPr>
                  <a:t>使网络更加注重前景的整体细节，增强对边界的感知。</a:t>
                </a:r>
                <a:endPara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sp>
          <p:nvSpPr>
            <p:cNvPr id="5" name="圆角矩形 4"/>
            <p:cNvSpPr/>
            <p:nvPr/>
          </p:nvSpPr>
          <p:spPr>
            <a:xfrm>
              <a:off x="13708" y="8428"/>
              <a:ext cx="3372" cy="1504"/>
            </a:xfrm>
            <a:prstGeom prst="round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400" b="1" dirty="0">
                  <a:solidFill>
                    <a:schemeClr val="bg1"/>
                  </a:solidFill>
                  <a:cs typeface="+mn-ea"/>
                  <a:sym typeface="+mn-lt"/>
                </a:rPr>
                <a:t>IoU Loss</a:t>
              </a:r>
              <a:r>
                <a:rPr lang="zh-CN" altLang="en-US" sz="1400" b="1" dirty="0">
                  <a:solidFill>
                    <a:schemeClr val="bg1"/>
                  </a:solidFill>
                  <a:cs typeface="+mn-ea"/>
                  <a:sym typeface="+mn-lt"/>
                </a:rPr>
                <a:t>：</a:t>
              </a:r>
              <a:r>
                <a:rPr lang="zh-CN" altLang="en-US" sz="140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可以关注更多的前景信息，增强对主体的识别。</a:t>
              </a: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cxnSp>
        <p:nvCxnSpPr>
          <p:cNvPr id="7" name="直接连接符 6"/>
          <p:cNvCxnSpPr/>
          <p:nvPr/>
        </p:nvCxnSpPr>
        <p:spPr>
          <a:xfrm>
            <a:off x="8804275" y="5319395"/>
            <a:ext cx="1838960" cy="13970"/>
          </a:xfrm>
          <a:prstGeom prst="line">
            <a:avLst/>
          </a:prstGeom>
          <a:ln w="19050">
            <a:solidFill>
              <a:schemeClr val="bg2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/>
    </mc:Choice>
    <mc:Fallback xmlns="">
      <p:transition spd="slow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/>
          <p:cNvGrpSpPr/>
          <p:nvPr/>
        </p:nvGrpSpPr>
        <p:grpSpPr>
          <a:xfrm>
            <a:off x="0" y="687070"/>
            <a:ext cx="12192965" cy="694056"/>
            <a:chOff x="0" y="623570"/>
            <a:chExt cx="12192965" cy="694056"/>
          </a:xfrm>
        </p:grpSpPr>
        <p:cxnSp>
          <p:nvCxnSpPr>
            <p:cNvPr id="33" name="直接连接符 32"/>
            <p:cNvCxnSpPr/>
            <p:nvPr/>
          </p:nvCxnSpPr>
          <p:spPr>
            <a:xfrm>
              <a:off x="0" y="1016000"/>
              <a:ext cx="10147300" cy="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/>
          </p:nvCxnSpPr>
          <p:spPr>
            <a:xfrm flipH="1">
              <a:off x="10147300" y="723900"/>
              <a:ext cx="183606" cy="29210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/>
            <p:cNvCxnSpPr/>
            <p:nvPr/>
          </p:nvCxnSpPr>
          <p:spPr>
            <a:xfrm>
              <a:off x="10330906" y="723900"/>
              <a:ext cx="134257" cy="544513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/>
            <p:cNvCxnSpPr/>
            <p:nvPr/>
          </p:nvCxnSpPr>
          <p:spPr>
            <a:xfrm flipH="1">
              <a:off x="10465163" y="976313"/>
              <a:ext cx="183606" cy="29210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/>
            <p:cNvCxnSpPr/>
            <p:nvPr/>
          </p:nvCxnSpPr>
          <p:spPr>
            <a:xfrm>
              <a:off x="10648769" y="976313"/>
              <a:ext cx="75967" cy="341313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/>
            <p:nvPr/>
          </p:nvCxnSpPr>
          <p:spPr>
            <a:xfrm flipH="1">
              <a:off x="10724736" y="632460"/>
              <a:ext cx="194738" cy="67564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/>
            <p:cNvCxnSpPr/>
            <p:nvPr/>
          </p:nvCxnSpPr>
          <p:spPr>
            <a:xfrm>
              <a:off x="10919474" y="623570"/>
              <a:ext cx="87099" cy="39243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/>
            <p:cNvCxnSpPr/>
            <p:nvPr/>
          </p:nvCxnSpPr>
          <p:spPr>
            <a:xfrm>
              <a:off x="11004965" y="1016000"/>
              <a:ext cx="1188000" cy="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组合 40"/>
          <p:cNvGrpSpPr/>
          <p:nvPr/>
        </p:nvGrpSpPr>
        <p:grpSpPr>
          <a:xfrm>
            <a:off x="625262" y="302189"/>
            <a:ext cx="3975100" cy="669156"/>
            <a:chOff x="7192010" y="1640849"/>
            <a:chExt cx="3975100" cy="669156"/>
          </a:xfrm>
        </p:grpSpPr>
        <p:sp>
          <p:nvSpPr>
            <p:cNvPr id="42" name="文本框 41"/>
            <p:cNvSpPr txBox="1"/>
            <p:nvPr/>
          </p:nvSpPr>
          <p:spPr>
            <a:xfrm>
              <a:off x="7192010" y="1640849"/>
              <a:ext cx="3543300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工程化介绍</a:t>
              </a:r>
            </a:p>
          </p:txBody>
        </p:sp>
        <p:sp>
          <p:nvSpPr>
            <p:cNvPr id="43" name="文本框 42"/>
            <p:cNvSpPr txBox="1"/>
            <p:nvPr/>
          </p:nvSpPr>
          <p:spPr>
            <a:xfrm>
              <a:off x="7192010" y="2026795"/>
              <a:ext cx="3975100" cy="2832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Engineering Introduction</a:t>
              </a: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1063625" y="2468901"/>
            <a:ext cx="3006725" cy="2443162"/>
            <a:chOff x="1063625" y="2017713"/>
            <a:chExt cx="3006725" cy="2443162"/>
          </a:xfrm>
        </p:grpSpPr>
        <p:sp>
          <p:nvSpPr>
            <p:cNvPr id="10245" name="任意多边形 8"/>
            <p:cNvSpPr>
              <a:spLocks noChangeArrowheads="1"/>
            </p:cNvSpPr>
            <p:nvPr/>
          </p:nvSpPr>
          <p:spPr bwMode="auto">
            <a:xfrm>
              <a:off x="1063625" y="2017713"/>
              <a:ext cx="3006725" cy="2443162"/>
            </a:xfrm>
            <a:prstGeom prst="round2DiagRect">
              <a:avLst/>
            </a:prstGeom>
            <a:solidFill>
              <a:srgbClr val="FEFEFE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248" name="任意多边形 11"/>
            <p:cNvSpPr>
              <a:spLocks noChangeArrowheads="1"/>
            </p:cNvSpPr>
            <p:nvPr/>
          </p:nvSpPr>
          <p:spPr bwMode="auto">
            <a:xfrm>
              <a:off x="1243013" y="2017713"/>
              <a:ext cx="2640012" cy="2443162"/>
            </a:xfrm>
            <a:prstGeom prst="round2DiagRect">
              <a:avLst/>
            </a:prstGeom>
            <a:solidFill>
              <a:srgbClr val="FEFEFE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251" name="直接连接符 14"/>
            <p:cNvSpPr>
              <a:spLocks noChangeShapeType="1"/>
            </p:cNvSpPr>
            <p:nvPr/>
          </p:nvSpPr>
          <p:spPr bwMode="auto">
            <a:xfrm>
              <a:off x="1714500" y="2944813"/>
              <a:ext cx="1820863" cy="0"/>
            </a:xfrm>
            <a:prstGeom prst="line">
              <a:avLst/>
            </a:prstGeom>
            <a:noFill/>
            <a:ln w="22225">
              <a:solidFill>
                <a:schemeClr val="bg1"/>
              </a:solidFill>
              <a:beve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11290" name="组合 40"/>
            <p:cNvGrpSpPr/>
            <p:nvPr/>
          </p:nvGrpSpPr>
          <p:grpSpPr bwMode="auto">
            <a:xfrm>
              <a:off x="2455863" y="2282825"/>
              <a:ext cx="338137" cy="361950"/>
              <a:chOff x="0" y="0"/>
              <a:chExt cx="466184" cy="501686"/>
            </a:xfrm>
            <a:solidFill>
              <a:schemeClr val="bg1"/>
            </a:solidFill>
          </p:grpSpPr>
          <p:sp>
            <p:nvSpPr>
              <p:cNvPr id="11291" name="Freeform 154"/>
              <p:cNvSpPr>
                <a:spLocks noChangeArrowheads="1"/>
              </p:cNvSpPr>
              <p:nvPr/>
            </p:nvSpPr>
            <p:spPr bwMode="auto">
              <a:xfrm>
                <a:off x="141070" y="426012"/>
                <a:ext cx="50449" cy="46712"/>
              </a:xfrm>
              <a:custGeom>
                <a:avLst/>
                <a:gdLst>
                  <a:gd name="T0" fmla="*/ 16 w 23"/>
                  <a:gd name="T1" fmla="*/ 0 h 21"/>
                  <a:gd name="T2" fmla="*/ 16 w 23"/>
                  <a:gd name="T3" fmla="*/ 4 h 21"/>
                  <a:gd name="T4" fmla="*/ 19 w 23"/>
                  <a:gd name="T5" fmla="*/ 11 h 21"/>
                  <a:gd name="T6" fmla="*/ 10 w 23"/>
                  <a:gd name="T7" fmla="*/ 17 h 21"/>
                  <a:gd name="T8" fmla="*/ 4 w 23"/>
                  <a:gd name="T9" fmla="*/ 9 h 21"/>
                  <a:gd name="T10" fmla="*/ 6 w 23"/>
                  <a:gd name="T11" fmla="*/ 5 h 21"/>
                  <a:gd name="T12" fmla="*/ 6 w 23"/>
                  <a:gd name="T13" fmla="*/ 0 h 21"/>
                  <a:gd name="T14" fmla="*/ 0 w 23"/>
                  <a:gd name="T15" fmla="*/ 10 h 21"/>
                  <a:gd name="T16" fmla="*/ 11 w 23"/>
                  <a:gd name="T17" fmla="*/ 21 h 21"/>
                  <a:gd name="T18" fmla="*/ 23 w 23"/>
                  <a:gd name="T19" fmla="*/ 10 h 21"/>
                  <a:gd name="T20" fmla="*/ 16 w 23"/>
                  <a:gd name="T21" fmla="*/ 0 h 2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3"/>
                  <a:gd name="T34" fmla="*/ 0 h 21"/>
                  <a:gd name="T35" fmla="*/ 23 w 23"/>
                  <a:gd name="T36" fmla="*/ 21 h 21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3" h="21">
                    <a:moveTo>
                      <a:pt x="16" y="0"/>
                    </a:moveTo>
                    <a:cubicBezTo>
                      <a:pt x="16" y="4"/>
                      <a:pt x="16" y="4"/>
                      <a:pt x="16" y="4"/>
                    </a:cubicBezTo>
                    <a:cubicBezTo>
                      <a:pt x="18" y="5"/>
                      <a:pt x="19" y="8"/>
                      <a:pt x="19" y="11"/>
                    </a:cubicBezTo>
                    <a:cubicBezTo>
                      <a:pt x="18" y="15"/>
                      <a:pt x="15" y="18"/>
                      <a:pt x="10" y="17"/>
                    </a:cubicBezTo>
                    <a:cubicBezTo>
                      <a:pt x="6" y="17"/>
                      <a:pt x="3" y="13"/>
                      <a:pt x="4" y="9"/>
                    </a:cubicBezTo>
                    <a:cubicBezTo>
                      <a:pt x="4" y="7"/>
                      <a:pt x="5" y="6"/>
                      <a:pt x="6" y="5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3" y="2"/>
                      <a:pt x="0" y="6"/>
                      <a:pt x="0" y="10"/>
                    </a:cubicBezTo>
                    <a:cubicBezTo>
                      <a:pt x="0" y="16"/>
                      <a:pt x="5" y="21"/>
                      <a:pt x="11" y="21"/>
                    </a:cubicBezTo>
                    <a:cubicBezTo>
                      <a:pt x="18" y="21"/>
                      <a:pt x="23" y="16"/>
                      <a:pt x="23" y="10"/>
                    </a:cubicBezTo>
                    <a:cubicBezTo>
                      <a:pt x="23" y="5"/>
                      <a:pt x="20" y="1"/>
                      <a:pt x="1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zh-CN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1292" name="Rectangle 155"/>
              <p:cNvSpPr>
                <a:spLocks noChangeArrowheads="1"/>
              </p:cNvSpPr>
              <p:nvPr/>
            </p:nvSpPr>
            <p:spPr bwMode="auto">
              <a:xfrm>
                <a:off x="160689" y="419472"/>
                <a:ext cx="9342" cy="3269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zh-CN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1293" name="Freeform 156"/>
              <p:cNvSpPr>
                <a:spLocks noEditPoints="1" noChangeArrowheads="1"/>
              </p:cNvSpPr>
              <p:nvPr/>
            </p:nvSpPr>
            <p:spPr bwMode="auto">
              <a:xfrm>
                <a:off x="39238" y="81278"/>
                <a:ext cx="260652" cy="260652"/>
              </a:xfrm>
              <a:custGeom>
                <a:avLst/>
                <a:gdLst>
                  <a:gd name="T0" fmla="*/ 24 w 118"/>
                  <a:gd name="T1" fmla="*/ 19 h 118"/>
                  <a:gd name="T2" fmla="*/ 19 w 118"/>
                  <a:gd name="T3" fmla="*/ 94 h 118"/>
                  <a:gd name="T4" fmla="*/ 94 w 118"/>
                  <a:gd name="T5" fmla="*/ 99 h 118"/>
                  <a:gd name="T6" fmla="*/ 99 w 118"/>
                  <a:gd name="T7" fmla="*/ 24 h 118"/>
                  <a:gd name="T8" fmla="*/ 24 w 118"/>
                  <a:gd name="T9" fmla="*/ 19 h 118"/>
                  <a:gd name="T10" fmla="*/ 64 w 118"/>
                  <a:gd name="T11" fmla="*/ 84 h 118"/>
                  <a:gd name="T12" fmla="*/ 64 w 118"/>
                  <a:gd name="T13" fmla="*/ 93 h 118"/>
                  <a:gd name="T14" fmla="*/ 56 w 118"/>
                  <a:gd name="T15" fmla="*/ 93 h 118"/>
                  <a:gd name="T16" fmla="*/ 56 w 118"/>
                  <a:gd name="T17" fmla="*/ 85 h 118"/>
                  <a:gd name="T18" fmla="*/ 41 w 118"/>
                  <a:gd name="T19" fmla="*/ 81 h 118"/>
                  <a:gd name="T20" fmla="*/ 43 w 118"/>
                  <a:gd name="T21" fmla="*/ 71 h 118"/>
                  <a:gd name="T22" fmla="*/ 58 w 118"/>
                  <a:gd name="T23" fmla="*/ 75 h 118"/>
                  <a:gd name="T24" fmla="*/ 66 w 118"/>
                  <a:gd name="T25" fmla="*/ 70 h 118"/>
                  <a:gd name="T26" fmla="*/ 57 w 118"/>
                  <a:gd name="T27" fmla="*/ 62 h 118"/>
                  <a:gd name="T28" fmla="*/ 41 w 118"/>
                  <a:gd name="T29" fmla="*/ 46 h 118"/>
                  <a:gd name="T30" fmla="*/ 56 w 118"/>
                  <a:gd name="T31" fmla="*/ 31 h 118"/>
                  <a:gd name="T32" fmla="*/ 56 w 118"/>
                  <a:gd name="T33" fmla="*/ 23 h 118"/>
                  <a:gd name="T34" fmla="*/ 64 w 118"/>
                  <a:gd name="T35" fmla="*/ 23 h 118"/>
                  <a:gd name="T36" fmla="*/ 64 w 118"/>
                  <a:gd name="T37" fmla="*/ 30 h 118"/>
                  <a:gd name="T38" fmla="*/ 77 w 118"/>
                  <a:gd name="T39" fmla="*/ 33 h 118"/>
                  <a:gd name="T40" fmla="*/ 74 w 118"/>
                  <a:gd name="T41" fmla="*/ 43 h 118"/>
                  <a:gd name="T42" fmla="*/ 62 w 118"/>
                  <a:gd name="T43" fmla="*/ 40 h 118"/>
                  <a:gd name="T44" fmla="*/ 55 w 118"/>
                  <a:gd name="T45" fmla="*/ 45 h 118"/>
                  <a:gd name="T46" fmla="*/ 65 w 118"/>
                  <a:gd name="T47" fmla="*/ 52 h 118"/>
                  <a:gd name="T48" fmla="*/ 79 w 118"/>
                  <a:gd name="T49" fmla="*/ 69 h 118"/>
                  <a:gd name="T50" fmla="*/ 64 w 118"/>
                  <a:gd name="T51" fmla="*/ 84 h 118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118"/>
                  <a:gd name="T79" fmla="*/ 0 h 118"/>
                  <a:gd name="T80" fmla="*/ 118 w 118"/>
                  <a:gd name="T81" fmla="*/ 118 h 118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118" h="118">
                    <a:moveTo>
                      <a:pt x="24" y="19"/>
                    </a:moveTo>
                    <a:cubicBezTo>
                      <a:pt x="2" y="39"/>
                      <a:pt x="0" y="72"/>
                      <a:pt x="19" y="94"/>
                    </a:cubicBezTo>
                    <a:cubicBezTo>
                      <a:pt x="38" y="116"/>
                      <a:pt x="72" y="118"/>
                      <a:pt x="94" y="99"/>
                    </a:cubicBezTo>
                    <a:cubicBezTo>
                      <a:pt x="115" y="79"/>
                      <a:pt x="118" y="46"/>
                      <a:pt x="99" y="24"/>
                    </a:cubicBezTo>
                    <a:cubicBezTo>
                      <a:pt x="79" y="2"/>
                      <a:pt x="46" y="0"/>
                      <a:pt x="24" y="19"/>
                    </a:cubicBezTo>
                    <a:close/>
                    <a:moveTo>
                      <a:pt x="64" y="84"/>
                    </a:moveTo>
                    <a:cubicBezTo>
                      <a:pt x="64" y="93"/>
                      <a:pt x="64" y="93"/>
                      <a:pt x="64" y="93"/>
                    </a:cubicBezTo>
                    <a:cubicBezTo>
                      <a:pt x="56" y="93"/>
                      <a:pt x="56" y="93"/>
                      <a:pt x="56" y="93"/>
                    </a:cubicBezTo>
                    <a:cubicBezTo>
                      <a:pt x="56" y="85"/>
                      <a:pt x="56" y="85"/>
                      <a:pt x="56" y="85"/>
                    </a:cubicBezTo>
                    <a:cubicBezTo>
                      <a:pt x="50" y="85"/>
                      <a:pt x="44" y="83"/>
                      <a:pt x="41" y="81"/>
                    </a:cubicBezTo>
                    <a:cubicBezTo>
                      <a:pt x="43" y="71"/>
                      <a:pt x="43" y="71"/>
                      <a:pt x="43" y="71"/>
                    </a:cubicBezTo>
                    <a:cubicBezTo>
                      <a:pt x="47" y="73"/>
                      <a:pt x="52" y="75"/>
                      <a:pt x="58" y="75"/>
                    </a:cubicBezTo>
                    <a:cubicBezTo>
                      <a:pt x="63" y="75"/>
                      <a:pt x="66" y="73"/>
                      <a:pt x="66" y="70"/>
                    </a:cubicBezTo>
                    <a:cubicBezTo>
                      <a:pt x="66" y="66"/>
                      <a:pt x="63" y="64"/>
                      <a:pt x="57" y="62"/>
                    </a:cubicBezTo>
                    <a:cubicBezTo>
                      <a:pt x="48" y="59"/>
                      <a:pt x="41" y="55"/>
                      <a:pt x="41" y="46"/>
                    </a:cubicBezTo>
                    <a:cubicBezTo>
                      <a:pt x="41" y="39"/>
                      <a:pt x="47" y="33"/>
                      <a:pt x="56" y="31"/>
                    </a:cubicBezTo>
                    <a:cubicBezTo>
                      <a:pt x="56" y="23"/>
                      <a:pt x="56" y="23"/>
                      <a:pt x="56" y="23"/>
                    </a:cubicBezTo>
                    <a:cubicBezTo>
                      <a:pt x="64" y="23"/>
                      <a:pt x="64" y="23"/>
                      <a:pt x="64" y="23"/>
                    </a:cubicBezTo>
                    <a:cubicBezTo>
                      <a:pt x="64" y="30"/>
                      <a:pt x="64" y="30"/>
                      <a:pt x="64" y="30"/>
                    </a:cubicBezTo>
                    <a:cubicBezTo>
                      <a:pt x="70" y="30"/>
                      <a:pt x="74" y="32"/>
                      <a:pt x="77" y="33"/>
                    </a:cubicBezTo>
                    <a:cubicBezTo>
                      <a:pt x="74" y="43"/>
                      <a:pt x="74" y="43"/>
                      <a:pt x="74" y="43"/>
                    </a:cubicBezTo>
                    <a:cubicBezTo>
                      <a:pt x="72" y="42"/>
                      <a:pt x="68" y="40"/>
                      <a:pt x="62" y="40"/>
                    </a:cubicBezTo>
                    <a:cubicBezTo>
                      <a:pt x="56" y="40"/>
                      <a:pt x="55" y="42"/>
                      <a:pt x="55" y="45"/>
                    </a:cubicBezTo>
                    <a:cubicBezTo>
                      <a:pt x="55" y="48"/>
                      <a:pt x="58" y="50"/>
                      <a:pt x="65" y="52"/>
                    </a:cubicBezTo>
                    <a:cubicBezTo>
                      <a:pt x="75" y="56"/>
                      <a:pt x="79" y="61"/>
                      <a:pt x="79" y="69"/>
                    </a:cubicBezTo>
                    <a:cubicBezTo>
                      <a:pt x="79" y="76"/>
                      <a:pt x="74" y="83"/>
                      <a:pt x="64" y="8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zh-CN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1294" name="Freeform 157"/>
              <p:cNvSpPr>
                <a:spLocks noEditPoints="1" noChangeArrowheads="1"/>
              </p:cNvSpPr>
              <p:nvPr/>
            </p:nvSpPr>
            <p:spPr bwMode="auto">
              <a:xfrm>
                <a:off x="0" y="0"/>
                <a:ext cx="338194" cy="501686"/>
              </a:xfrm>
              <a:custGeom>
                <a:avLst/>
                <a:gdLst>
                  <a:gd name="T0" fmla="*/ 138 w 153"/>
                  <a:gd name="T1" fmla="*/ 177 h 227"/>
                  <a:gd name="T2" fmla="*/ 16 w 153"/>
                  <a:gd name="T3" fmla="*/ 177 h 227"/>
                  <a:gd name="T4" fmla="*/ 16 w 153"/>
                  <a:gd name="T5" fmla="*/ 16 h 227"/>
                  <a:gd name="T6" fmla="*/ 138 w 153"/>
                  <a:gd name="T7" fmla="*/ 16 h 227"/>
                  <a:gd name="T8" fmla="*/ 138 w 153"/>
                  <a:gd name="T9" fmla="*/ 103 h 227"/>
                  <a:gd name="T10" fmla="*/ 139 w 153"/>
                  <a:gd name="T11" fmla="*/ 102 h 227"/>
                  <a:gd name="T12" fmla="*/ 153 w 153"/>
                  <a:gd name="T13" fmla="*/ 94 h 227"/>
                  <a:gd name="T14" fmla="*/ 153 w 153"/>
                  <a:gd name="T15" fmla="*/ 13 h 227"/>
                  <a:gd name="T16" fmla="*/ 141 w 153"/>
                  <a:gd name="T17" fmla="*/ 0 h 227"/>
                  <a:gd name="T18" fmla="*/ 12 w 153"/>
                  <a:gd name="T19" fmla="*/ 0 h 227"/>
                  <a:gd name="T20" fmla="*/ 0 w 153"/>
                  <a:gd name="T21" fmla="*/ 13 h 227"/>
                  <a:gd name="T22" fmla="*/ 0 w 153"/>
                  <a:gd name="T23" fmla="*/ 215 h 227"/>
                  <a:gd name="T24" fmla="*/ 12 w 153"/>
                  <a:gd name="T25" fmla="*/ 227 h 227"/>
                  <a:gd name="T26" fmla="*/ 141 w 153"/>
                  <a:gd name="T27" fmla="*/ 227 h 227"/>
                  <a:gd name="T28" fmla="*/ 153 w 153"/>
                  <a:gd name="T29" fmla="*/ 215 h 227"/>
                  <a:gd name="T30" fmla="*/ 153 w 153"/>
                  <a:gd name="T31" fmla="*/ 176 h 227"/>
                  <a:gd name="T32" fmla="*/ 138 w 153"/>
                  <a:gd name="T33" fmla="*/ 166 h 227"/>
                  <a:gd name="T34" fmla="*/ 138 w 153"/>
                  <a:gd name="T35" fmla="*/ 177 h 227"/>
                  <a:gd name="T36" fmla="*/ 75 w 153"/>
                  <a:gd name="T37" fmla="*/ 221 h 227"/>
                  <a:gd name="T38" fmla="*/ 56 w 153"/>
                  <a:gd name="T39" fmla="*/ 201 h 227"/>
                  <a:gd name="T40" fmla="*/ 75 w 153"/>
                  <a:gd name="T41" fmla="*/ 182 h 227"/>
                  <a:gd name="T42" fmla="*/ 95 w 153"/>
                  <a:gd name="T43" fmla="*/ 201 h 227"/>
                  <a:gd name="T44" fmla="*/ 75 w 153"/>
                  <a:gd name="T45" fmla="*/ 221 h 227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w 153"/>
                  <a:gd name="T70" fmla="*/ 0 h 227"/>
                  <a:gd name="T71" fmla="*/ 153 w 153"/>
                  <a:gd name="T72" fmla="*/ 227 h 227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T69" t="T70" r="T71" b="T72"/>
                <a:pathLst>
                  <a:path w="153" h="227">
                    <a:moveTo>
                      <a:pt x="138" y="177"/>
                    </a:moveTo>
                    <a:cubicBezTo>
                      <a:pt x="16" y="177"/>
                      <a:pt x="16" y="177"/>
                      <a:pt x="16" y="177"/>
                    </a:cubicBezTo>
                    <a:cubicBezTo>
                      <a:pt x="16" y="16"/>
                      <a:pt x="16" y="16"/>
                      <a:pt x="16" y="16"/>
                    </a:cubicBezTo>
                    <a:cubicBezTo>
                      <a:pt x="138" y="16"/>
                      <a:pt x="138" y="16"/>
                      <a:pt x="138" y="16"/>
                    </a:cubicBezTo>
                    <a:cubicBezTo>
                      <a:pt x="138" y="103"/>
                      <a:pt x="138" y="103"/>
                      <a:pt x="138" y="103"/>
                    </a:cubicBezTo>
                    <a:cubicBezTo>
                      <a:pt x="138" y="103"/>
                      <a:pt x="139" y="102"/>
                      <a:pt x="139" y="102"/>
                    </a:cubicBezTo>
                    <a:cubicBezTo>
                      <a:pt x="144" y="98"/>
                      <a:pt x="148" y="95"/>
                      <a:pt x="153" y="94"/>
                    </a:cubicBezTo>
                    <a:cubicBezTo>
                      <a:pt x="153" y="13"/>
                      <a:pt x="153" y="13"/>
                      <a:pt x="153" y="13"/>
                    </a:cubicBezTo>
                    <a:cubicBezTo>
                      <a:pt x="153" y="6"/>
                      <a:pt x="148" y="0"/>
                      <a:pt x="141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6" y="0"/>
                      <a:pt x="0" y="6"/>
                      <a:pt x="0" y="13"/>
                    </a:cubicBezTo>
                    <a:cubicBezTo>
                      <a:pt x="0" y="215"/>
                      <a:pt x="0" y="215"/>
                      <a:pt x="0" y="215"/>
                    </a:cubicBezTo>
                    <a:cubicBezTo>
                      <a:pt x="0" y="222"/>
                      <a:pt x="6" y="227"/>
                      <a:pt x="12" y="227"/>
                    </a:cubicBezTo>
                    <a:cubicBezTo>
                      <a:pt x="141" y="227"/>
                      <a:pt x="141" y="227"/>
                      <a:pt x="141" y="227"/>
                    </a:cubicBezTo>
                    <a:cubicBezTo>
                      <a:pt x="148" y="227"/>
                      <a:pt x="153" y="222"/>
                      <a:pt x="153" y="215"/>
                    </a:cubicBezTo>
                    <a:cubicBezTo>
                      <a:pt x="153" y="176"/>
                      <a:pt x="153" y="176"/>
                      <a:pt x="153" y="176"/>
                    </a:cubicBezTo>
                    <a:cubicBezTo>
                      <a:pt x="148" y="174"/>
                      <a:pt x="142" y="170"/>
                      <a:pt x="138" y="166"/>
                    </a:cubicBezTo>
                    <a:lnTo>
                      <a:pt x="138" y="177"/>
                    </a:lnTo>
                    <a:close/>
                    <a:moveTo>
                      <a:pt x="75" y="221"/>
                    </a:moveTo>
                    <a:cubicBezTo>
                      <a:pt x="65" y="221"/>
                      <a:pt x="56" y="212"/>
                      <a:pt x="56" y="201"/>
                    </a:cubicBezTo>
                    <a:cubicBezTo>
                      <a:pt x="56" y="191"/>
                      <a:pt x="65" y="182"/>
                      <a:pt x="75" y="182"/>
                    </a:cubicBezTo>
                    <a:cubicBezTo>
                      <a:pt x="86" y="182"/>
                      <a:pt x="95" y="191"/>
                      <a:pt x="95" y="201"/>
                    </a:cubicBezTo>
                    <a:cubicBezTo>
                      <a:pt x="95" y="212"/>
                      <a:pt x="86" y="221"/>
                      <a:pt x="75" y="2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zh-CN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1295" name="Freeform 158"/>
              <p:cNvSpPr>
                <a:spLocks noEditPoints="1" noChangeArrowheads="1"/>
              </p:cNvSpPr>
              <p:nvPr/>
            </p:nvSpPr>
            <p:spPr bwMode="auto">
              <a:xfrm>
                <a:off x="275600" y="202729"/>
                <a:ext cx="190584" cy="190584"/>
              </a:xfrm>
              <a:custGeom>
                <a:avLst/>
                <a:gdLst>
                  <a:gd name="T0" fmla="*/ 72 w 86"/>
                  <a:gd name="T1" fmla="*/ 17 h 86"/>
                  <a:gd name="T2" fmla="*/ 18 w 86"/>
                  <a:gd name="T3" fmla="*/ 14 h 86"/>
                  <a:gd name="T4" fmla="*/ 14 w 86"/>
                  <a:gd name="T5" fmla="*/ 68 h 86"/>
                  <a:gd name="T6" fmla="*/ 69 w 86"/>
                  <a:gd name="T7" fmla="*/ 72 h 86"/>
                  <a:gd name="T8" fmla="*/ 72 w 86"/>
                  <a:gd name="T9" fmla="*/ 17 h 86"/>
                  <a:gd name="T10" fmla="*/ 46 w 86"/>
                  <a:gd name="T11" fmla="*/ 63 h 86"/>
                  <a:gd name="T12" fmla="*/ 46 w 86"/>
                  <a:gd name="T13" fmla="*/ 70 h 86"/>
                  <a:gd name="T14" fmla="*/ 40 w 86"/>
                  <a:gd name="T15" fmla="*/ 70 h 86"/>
                  <a:gd name="T16" fmla="*/ 40 w 86"/>
                  <a:gd name="T17" fmla="*/ 64 h 86"/>
                  <a:gd name="T18" fmla="*/ 28 w 86"/>
                  <a:gd name="T19" fmla="*/ 61 h 86"/>
                  <a:gd name="T20" fmla="*/ 30 w 86"/>
                  <a:gd name="T21" fmla="*/ 53 h 86"/>
                  <a:gd name="T22" fmla="*/ 41 w 86"/>
                  <a:gd name="T23" fmla="*/ 56 h 86"/>
                  <a:gd name="T24" fmla="*/ 48 w 86"/>
                  <a:gd name="T25" fmla="*/ 52 h 86"/>
                  <a:gd name="T26" fmla="*/ 41 w 86"/>
                  <a:gd name="T27" fmla="*/ 46 h 86"/>
                  <a:gd name="T28" fmla="*/ 29 w 86"/>
                  <a:gd name="T29" fmla="*/ 34 h 86"/>
                  <a:gd name="T30" fmla="*/ 40 w 86"/>
                  <a:gd name="T31" fmla="*/ 22 h 86"/>
                  <a:gd name="T32" fmla="*/ 40 w 86"/>
                  <a:gd name="T33" fmla="*/ 15 h 86"/>
                  <a:gd name="T34" fmla="*/ 47 w 86"/>
                  <a:gd name="T35" fmla="*/ 15 h 86"/>
                  <a:gd name="T36" fmla="*/ 47 w 86"/>
                  <a:gd name="T37" fmla="*/ 21 h 86"/>
                  <a:gd name="T38" fmla="*/ 56 w 86"/>
                  <a:gd name="T39" fmla="*/ 23 h 86"/>
                  <a:gd name="T40" fmla="*/ 54 w 86"/>
                  <a:gd name="T41" fmla="*/ 31 h 86"/>
                  <a:gd name="T42" fmla="*/ 45 w 86"/>
                  <a:gd name="T43" fmla="*/ 29 h 86"/>
                  <a:gd name="T44" fmla="*/ 39 w 86"/>
                  <a:gd name="T45" fmla="*/ 32 h 86"/>
                  <a:gd name="T46" fmla="*/ 47 w 86"/>
                  <a:gd name="T47" fmla="*/ 38 h 86"/>
                  <a:gd name="T48" fmla="*/ 58 w 86"/>
                  <a:gd name="T49" fmla="*/ 51 h 86"/>
                  <a:gd name="T50" fmla="*/ 46 w 86"/>
                  <a:gd name="T51" fmla="*/ 63 h 8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86"/>
                  <a:gd name="T79" fmla="*/ 0 h 86"/>
                  <a:gd name="T80" fmla="*/ 86 w 86"/>
                  <a:gd name="T81" fmla="*/ 86 h 86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86" h="86">
                    <a:moveTo>
                      <a:pt x="72" y="17"/>
                    </a:moveTo>
                    <a:cubicBezTo>
                      <a:pt x="58" y="1"/>
                      <a:pt x="34" y="0"/>
                      <a:pt x="18" y="14"/>
                    </a:cubicBezTo>
                    <a:cubicBezTo>
                      <a:pt x="2" y="28"/>
                      <a:pt x="0" y="52"/>
                      <a:pt x="14" y="68"/>
                    </a:cubicBezTo>
                    <a:cubicBezTo>
                      <a:pt x="28" y="84"/>
                      <a:pt x="53" y="86"/>
                      <a:pt x="69" y="72"/>
                    </a:cubicBezTo>
                    <a:cubicBezTo>
                      <a:pt x="85" y="58"/>
                      <a:pt x="86" y="33"/>
                      <a:pt x="72" y="17"/>
                    </a:cubicBezTo>
                    <a:close/>
                    <a:moveTo>
                      <a:pt x="46" y="63"/>
                    </a:moveTo>
                    <a:cubicBezTo>
                      <a:pt x="46" y="70"/>
                      <a:pt x="46" y="70"/>
                      <a:pt x="46" y="70"/>
                    </a:cubicBezTo>
                    <a:cubicBezTo>
                      <a:pt x="40" y="70"/>
                      <a:pt x="40" y="70"/>
                      <a:pt x="40" y="70"/>
                    </a:cubicBezTo>
                    <a:cubicBezTo>
                      <a:pt x="40" y="64"/>
                      <a:pt x="40" y="64"/>
                      <a:pt x="40" y="64"/>
                    </a:cubicBezTo>
                    <a:cubicBezTo>
                      <a:pt x="35" y="64"/>
                      <a:pt x="31" y="62"/>
                      <a:pt x="28" y="61"/>
                    </a:cubicBezTo>
                    <a:cubicBezTo>
                      <a:pt x="30" y="53"/>
                      <a:pt x="30" y="53"/>
                      <a:pt x="30" y="53"/>
                    </a:cubicBezTo>
                    <a:cubicBezTo>
                      <a:pt x="33" y="55"/>
                      <a:pt x="37" y="56"/>
                      <a:pt x="41" y="56"/>
                    </a:cubicBezTo>
                    <a:cubicBezTo>
                      <a:pt x="45" y="56"/>
                      <a:pt x="48" y="54"/>
                      <a:pt x="48" y="52"/>
                    </a:cubicBezTo>
                    <a:cubicBezTo>
                      <a:pt x="48" y="49"/>
                      <a:pt x="46" y="48"/>
                      <a:pt x="41" y="46"/>
                    </a:cubicBezTo>
                    <a:cubicBezTo>
                      <a:pt x="34" y="44"/>
                      <a:pt x="29" y="40"/>
                      <a:pt x="29" y="34"/>
                    </a:cubicBezTo>
                    <a:cubicBezTo>
                      <a:pt x="29" y="28"/>
                      <a:pt x="33" y="23"/>
                      <a:pt x="40" y="22"/>
                    </a:cubicBezTo>
                    <a:cubicBezTo>
                      <a:pt x="40" y="15"/>
                      <a:pt x="40" y="15"/>
                      <a:pt x="40" y="15"/>
                    </a:cubicBezTo>
                    <a:cubicBezTo>
                      <a:pt x="47" y="15"/>
                      <a:pt x="47" y="15"/>
                      <a:pt x="47" y="15"/>
                    </a:cubicBezTo>
                    <a:cubicBezTo>
                      <a:pt x="47" y="21"/>
                      <a:pt x="47" y="21"/>
                      <a:pt x="47" y="21"/>
                    </a:cubicBezTo>
                    <a:cubicBezTo>
                      <a:pt x="51" y="21"/>
                      <a:pt x="54" y="22"/>
                      <a:pt x="56" y="23"/>
                    </a:cubicBezTo>
                    <a:cubicBezTo>
                      <a:pt x="54" y="31"/>
                      <a:pt x="54" y="31"/>
                      <a:pt x="54" y="31"/>
                    </a:cubicBezTo>
                    <a:cubicBezTo>
                      <a:pt x="53" y="30"/>
                      <a:pt x="50" y="29"/>
                      <a:pt x="45" y="29"/>
                    </a:cubicBezTo>
                    <a:cubicBezTo>
                      <a:pt x="40" y="29"/>
                      <a:pt x="39" y="31"/>
                      <a:pt x="39" y="32"/>
                    </a:cubicBezTo>
                    <a:cubicBezTo>
                      <a:pt x="39" y="35"/>
                      <a:pt x="41" y="36"/>
                      <a:pt x="47" y="38"/>
                    </a:cubicBezTo>
                    <a:cubicBezTo>
                      <a:pt x="55" y="41"/>
                      <a:pt x="58" y="45"/>
                      <a:pt x="58" y="51"/>
                    </a:cubicBezTo>
                    <a:cubicBezTo>
                      <a:pt x="58" y="57"/>
                      <a:pt x="54" y="62"/>
                      <a:pt x="46" y="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zh-CN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48" name="矩形 47"/>
            <p:cNvSpPr/>
            <p:nvPr/>
          </p:nvSpPr>
          <p:spPr>
            <a:xfrm>
              <a:off x="1477645" y="3196273"/>
              <a:ext cx="2263775" cy="1124585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+mn-ea"/>
                  <a:sym typeface="+mn-lt"/>
                </a:rPr>
                <a:t>  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+mn-ea"/>
                  <a:sym typeface="+mn-lt"/>
                </a:rPr>
                <a:t>采用</a:t>
              </a:r>
              <a:r>
                <a:rPr kumimoji="0" lang="en-US" altLang="zh-CN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+mn-ea"/>
                  <a:sym typeface="+mn-lt"/>
                </a:rPr>
                <a:t>openvino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+mn-ea"/>
                  <a:sym typeface="+mn-lt"/>
                </a:rPr>
                <a:t>推理框架，将训练好的</a:t>
              </a:r>
              <a:r>
                <a:rPr kumimoji="0" lang="en-US" altLang="zh-CN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+mn-ea"/>
                  <a:sym typeface="+mn-lt"/>
                </a:rPr>
                <a:t>pth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+mn-ea"/>
                  <a:sym typeface="+mn-lt"/>
                </a:rPr>
                <a:t>模型先转化成</a:t>
              </a:r>
              <a:r>
                <a:rPr kumimoji="0" lang="en-US" altLang="zh-CN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+mn-ea"/>
                  <a:sym typeface="+mn-lt"/>
                </a:rPr>
                <a:t>onnx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+mn-ea"/>
                  <a:sym typeface="+mn-lt"/>
                </a:rPr>
                <a:t>，模型再变成</a:t>
              </a:r>
              <a:r>
                <a:rPr kumimoji="0" lang="en-US" altLang="zh-CN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+mn-ea"/>
                  <a:sym typeface="+mn-lt"/>
                </a:rPr>
                <a:t>openvnion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+mn-ea"/>
                  <a:sym typeface="+mn-lt"/>
                </a:rPr>
                <a:t>使用的</a:t>
              </a:r>
              <a:r>
                <a:rPr kumimoji="0" lang="en-US" altLang="zh-CN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+mn-ea"/>
                  <a:sym typeface="+mn-lt"/>
                </a:rPr>
                <a:t>ie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+mn-ea"/>
                  <a:sym typeface="+mn-lt"/>
                </a:rPr>
                <a:t>模型</a:t>
              </a: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4595813" y="2468901"/>
            <a:ext cx="3006725" cy="2443162"/>
            <a:chOff x="4595813" y="2017713"/>
            <a:chExt cx="3006725" cy="2443162"/>
          </a:xfrm>
        </p:grpSpPr>
        <p:sp>
          <p:nvSpPr>
            <p:cNvPr id="10246" name="任意多边形 9"/>
            <p:cNvSpPr>
              <a:spLocks noChangeArrowheads="1"/>
            </p:cNvSpPr>
            <p:nvPr/>
          </p:nvSpPr>
          <p:spPr bwMode="auto">
            <a:xfrm>
              <a:off x="4595813" y="2017713"/>
              <a:ext cx="3006725" cy="2443162"/>
            </a:xfrm>
            <a:prstGeom prst="round2DiagRect">
              <a:avLst/>
            </a:prstGeom>
            <a:solidFill>
              <a:srgbClr val="FEFEFE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249" name="任意多边形 12"/>
            <p:cNvSpPr>
              <a:spLocks noChangeArrowheads="1"/>
            </p:cNvSpPr>
            <p:nvPr/>
          </p:nvSpPr>
          <p:spPr bwMode="auto">
            <a:xfrm>
              <a:off x="4773613" y="2017713"/>
              <a:ext cx="2640012" cy="2443162"/>
            </a:xfrm>
            <a:prstGeom prst="round2DiagRect">
              <a:avLst/>
            </a:prstGeom>
            <a:solidFill>
              <a:srgbClr val="FEFEFE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252" name="直接连接符 29"/>
            <p:cNvSpPr>
              <a:spLocks noChangeShapeType="1"/>
            </p:cNvSpPr>
            <p:nvPr/>
          </p:nvSpPr>
          <p:spPr bwMode="auto">
            <a:xfrm>
              <a:off x="5227638" y="2949575"/>
              <a:ext cx="1820862" cy="0"/>
            </a:xfrm>
            <a:prstGeom prst="line">
              <a:avLst/>
            </a:prstGeom>
            <a:noFill/>
            <a:ln w="22225">
              <a:solidFill>
                <a:schemeClr val="bg1"/>
              </a:solidFill>
              <a:beve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11287" name="组合 37"/>
            <p:cNvGrpSpPr/>
            <p:nvPr/>
          </p:nvGrpSpPr>
          <p:grpSpPr bwMode="auto">
            <a:xfrm>
              <a:off x="5975350" y="2282825"/>
              <a:ext cx="325438" cy="320675"/>
              <a:chOff x="0" y="0"/>
              <a:chExt cx="453105" cy="448433"/>
            </a:xfrm>
            <a:solidFill>
              <a:schemeClr val="bg1"/>
            </a:solidFill>
          </p:grpSpPr>
          <p:sp>
            <p:nvSpPr>
              <p:cNvPr id="11288" name="Freeform 136"/>
              <p:cNvSpPr>
                <a:spLocks noChangeArrowheads="1"/>
              </p:cNvSpPr>
              <p:nvPr/>
            </p:nvSpPr>
            <p:spPr bwMode="auto">
              <a:xfrm>
                <a:off x="0" y="251309"/>
                <a:ext cx="453105" cy="197124"/>
              </a:xfrm>
              <a:custGeom>
                <a:avLst/>
                <a:gdLst>
                  <a:gd name="T0" fmla="*/ 103 w 205"/>
                  <a:gd name="T1" fmla="*/ 19 h 89"/>
                  <a:gd name="T2" fmla="*/ 47 w 205"/>
                  <a:gd name="T3" fmla="*/ 0 h 89"/>
                  <a:gd name="T4" fmla="*/ 0 w 205"/>
                  <a:gd name="T5" fmla="*/ 0 h 89"/>
                  <a:gd name="T6" fmla="*/ 0 w 205"/>
                  <a:gd name="T7" fmla="*/ 67 h 89"/>
                  <a:gd name="T8" fmla="*/ 22 w 205"/>
                  <a:gd name="T9" fmla="*/ 89 h 89"/>
                  <a:gd name="T10" fmla="*/ 183 w 205"/>
                  <a:gd name="T11" fmla="*/ 89 h 89"/>
                  <a:gd name="T12" fmla="*/ 205 w 205"/>
                  <a:gd name="T13" fmla="*/ 67 h 89"/>
                  <a:gd name="T14" fmla="*/ 205 w 205"/>
                  <a:gd name="T15" fmla="*/ 0 h 89"/>
                  <a:gd name="T16" fmla="*/ 158 w 205"/>
                  <a:gd name="T17" fmla="*/ 0 h 89"/>
                  <a:gd name="T18" fmla="*/ 103 w 205"/>
                  <a:gd name="T19" fmla="*/ 19 h 89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205"/>
                  <a:gd name="T31" fmla="*/ 0 h 89"/>
                  <a:gd name="T32" fmla="*/ 205 w 205"/>
                  <a:gd name="T33" fmla="*/ 89 h 89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205" h="89">
                    <a:moveTo>
                      <a:pt x="103" y="19"/>
                    </a:moveTo>
                    <a:cubicBezTo>
                      <a:pt x="82" y="19"/>
                      <a:pt x="62" y="12"/>
                      <a:pt x="4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67"/>
                      <a:pt x="0" y="67"/>
                      <a:pt x="0" y="67"/>
                    </a:cubicBezTo>
                    <a:cubicBezTo>
                      <a:pt x="0" y="79"/>
                      <a:pt x="10" y="89"/>
                      <a:pt x="22" y="89"/>
                    </a:cubicBezTo>
                    <a:cubicBezTo>
                      <a:pt x="183" y="89"/>
                      <a:pt x="183" y="89"/>
                      <a:pt x="183" y="89"/>
                    </a:cubicBezTo>
                    <a:cubicBezTo>
                      <a:pt x="195" y="89"/>
                      <a:pt x="205" y="79"/>
                      <a:pt x="205" y="67"/>
                    </a:cubicBezTo>
                    <a:cubicBezTo>
                      <a:pt x="205" y="0"/>
                      <a:pt x="205" y="0"/>
                      <a:pt x="205" y="0"/>
                    </a:cubicBezTo>
                    <a:cubicBezTo>
                      <a:pt x="158" y="0"/>
                      <a:pt x="158" y="0"/>
                      <a:pt x="158" y="0"/>
                    </a:cubicBezTo>
                    <a:cubicBezTo>
                      <a:pt x="143" y="12"/>
                      <a:pt x="124" y="19"/>
                      <a:pt x="103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zh-CN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1289" name="Freeform 137"/>
              <p:cNvSpPr>
                <a:spLocks noEditPoints="1" noChangeArrowheads="1"/>
              </p:cNvSpPr>
              <p:nvPr/>
            </p:nvSpPr>
            <p:spPr bwMode="auto">
              <a:xfrm>
                <a:off x="0" y="0"/>
                <a:ext cx="453105" cy="260652"/>
              </a:xfrm>
              <a:custGeom>
                <a:avLst/>
                <a:gdLst>
                  <a:gd name="T0" fmla="*/ 183 w 205"/>
                  <a:gd name="T1" fmla="*/ 42 h 118"/>
                  <a:gd name="T2" fmla="*/ 180 w 205"/>
                  <a:gd name="T3" fmla="*/ 42 h 118"/>
                  <a:gd name="T4" fmla="*/ 154 w 205"/>
                  <a:gd name="T5" fmla="*/ 42 h 118"/>
                  <a:gd name="T6" fmla="*/ 154 w 205"/>
                  <a:gd name="T7" fmla="*/ 22 h 118"/>
                  <a:gd name="T8" fmla="*/ 132 w 205"/>
                  <a:gd name="T9" fmla="*/ 0 h 118"/>
                  <a:gd name="T10" fmla="*/ 73 w 205"/>
                  <a:gd name="T11" fmla="*/ 0 h 118"/>
                  <a:gd name="T12" fmla="*/ 51 w 205"/>
                  <a:gd name="T13" fmla="*/ 22 h 118"/>
                  <a:gd name="T14" fmla="*/ 51 w 205"/>
                  <a:gd name="T15" fmla="*/ 42 h 118"/>
                  <a:gd name="T16" fmla="*/ 25 w 205"/>
                  <a:gd name="T17" fmla="*/ 42 h 118"/>
                  <a:gd name="T18" fmla="*/ 22 w 205"/>
                  <a:gd name="T19" fmla="*/ 42 h 118"/>
                  <a:gd name="T20" fmla="*/ 0 w 205"/>
                  <a:gd name="T21" fmla="*/ 64 h 118"/>
                  <a:gd name="T22" fmla="*/ 0 w 205"/>
                  <a:gd name="T23" fmla="*/ 101 h 118"/>
                  <a:gd name="T24" fmla="*/ 54 w 205"/>
                  <a:gd name="T25" fmla="*/ 101 h 118"/>
                  <a:gd name="T26" fmla="*/ 103 w 205"/>
                  <a:gd name="T27" fmla="*/ 118 h 118"/>
                  <a:gd name="T28" fmla="*/ 151 w 205"/>
                  <a:gd name="T29" fmla="*/ 101 h 118"/>
                  <a:gd name="T30" fmla="*/ 205 w 205"/>
                  <a:gd name="T31" fmla="*/ 101 h 118"/>
                  <a:gd name="T32" fmla="*/ 205 w 205"/>
                  <a:gd name="T33" fmla="*/ 64 h 118"/>
                  <a:gd name="T34" fmla="*/ 183 w 205"/>
                  <a:gd name="T35" fmla="*/ 42 h 118"/>
                  <a:gd name="T36" fmla="*/ 67 w 205"/>
                  <a:gd name="T37" fmla="*/ 26 h 118"/>
                  <a:gd name="T38" fmla="*/ 67 w 205"/>
                  <a:gd name="T39" fmla="*/ 22 h 118"/>
                  <a:gd name="T40" fmla="*/ 73 w 205"/>
                  <a:gd name="T41" fmla="*/ 17 h 118"/>
                  <a:gd name="T42" fmla="*/ 132 w 205"/>
                  <a:gd name="T43" fmla="*/ 17 h 118"/>
                  <a:gd name="T44" fmla="*/ 138 w 205"/>
                  <a:gd name="T45" fmla="*/ 22 h 118"/>
                  <a:gd name="T46" fmla="*/ 138 w 205"/>
                  <a:gd name="T47" fmla="*/ 26 h 118"/>
                  <a:gd name="T48" fmla="*/ 138 w 205"/>
                  <a:gd name="T49" fmla="*/ 42 h 118"/>
                  <a:gd name="T50" fmla="*/ 67 w 205"/>
                  <a:gd name="T51" fmla="*/ 42 h 118"/>
                  <a:gd name="T52" fmla="*/ 67 w 205"/>
                  <a:gd name="T53" fmla="*/ 26 h 118"/>
                  <a:gd name="T54" fmla="*/ 101 w 205"/>
                  <a:gd name="T55" fmla="*/ 101 h 118"/>
                  <a:gd name="T56" fmla="*/ 85 w 205"/>
                  <a:gd name="T57" fmla="*/ 86 h 118"/>
                  <a:gd name="T58" fmla="*/ 101 w 205"/>
                  <a:gd name="T59" fmla="*/ 70 h 118"/>
                  <a:gd name="T60" fmla="*/ 117 w 205"/>
                  <a:gd name="T61" fmla="*/ 86 h 118"/>
                  <a:gd name="T62" fmla="*/ 101 w 205"/>
                  <a:gd name="T63" fmla="*/ 101 h 118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w 205"/>
                  <a:gd name="T97" fmla="*/ 0 h 118"/>
                  <a:gd name="T98" fmla="*/ 205 w 205"/>
                  <a:gd name="T99" fmla="*/ 118 h 118"/>
                </a:gdLst>
                <a:ahLst/>
                <a:cxnLst>
                  <a:cxn ang="T64">
                    <a:pos x="T0" y="T1"/>
                  </a:cxn>
                  <a:cxn ang="T65">
                    <a:pos x="T2" y="T3"/>
                  </a:cxn>
                  <a:cxn ang="T66">
                    <a:pos x="T4" y="T5"/>
                  </a:cxn>
                  <a:cxn ang="T67">
                    <a:pos x="T6" y="T7"/>
                  </a:cxn>
                  <a:cxn ang="T68">
                    <a:pos x="T8" y="T9"/>
                  </a:cxn>
                  <a:cxn ang="T69">
                    <a:pos x="T10" y="T11"/>
                  </a:cxn>
                  <a:cxn ang="T70">
                    <a:pos x="T12" y="T13"/>
                  </a:cxn>
                  <a:cxn ang="T71">
                    <a:pos x="T14" y="T15"/>
                  </a:cxn>
                  <a:cxn ang="T72">
                    <a:pos x="T16" y="T17"/>
                  </a:cxn>
                  <a:cxn ang="T73">
                    <a:pos x="T18" y="T19"/>
                  </a:cxn>
                  <a:cxn ang="T74">
                    <a:pos x="T20" y="T21"/>
                  </a:cxn>
                  <a:cxn ang="T75">
                    <a:pos x="T22" y="T23"/>
                  </a:cxn>
                  <a:cxn ang="T76">
                    <a:pos x="T24" y="T25"/>
                  </a:cxn>
                  <a:cxn ang="T77">
                    <a:pos x="T26" y="T27"/>
                  </a:cxn>
                  <a:cxn ang="T78">
                    <a:pos x="T28" y="T29"/>
                  </a:cxn>
                  <a:cxn ang="T79">
                    <a:pos x="T30" y="T31"/>
                  </a:cxn>
                  <a:cxn ang="T80">
                    <a:pos x="T32" y="T33"/>
                  </a:cxn>
                  <a:cxn ang="T81">
                    <a:pos x="T34" y="T35"/>
                  </a:cxn>
                  <a:cxn ang="T82">
                    <a:pos x="T36" y="T37"/>
                  </a:cxn>
                  <a:cxn ang="T83">
                    <a:pos x="T38" y="T39"/>
                  </a:cxn>
                  <a:cxn ang="T84">
                    <a:pos x="T40" y="T41"/>
                  </a:cxn>
                  <a:cxn ang="T85">
                    <a:pos x="T42" y="T43"/>
                  </a:cxn>
                  <a:cxn ang="T86">
                    <a:pos x="T44" y="T45"/>
                  </a:cxn>
                  <a:cxn ang="T87">
                    <a:pos x="T46" y="T47"/>
                  </a:cxn>
                  <a:cxn ang="T88">
                    <a:pos x="T48" y="T49"/>
                  </a:cxn>
                  <a:cxn ang="T89">
                    <a:pos x="T50" y="T51"/>
                  </a:cxn>
                  <a:cxn ang="T90">
                    <a:pos x="T52" y="T53"/>
                  </a:cxn>
                  <a:cxn ang="T91">
                    <a:pos x="T54" y="T55"/>
                  </a:cxn>
                  <a:cxn ang="T92">
                    <a:pos x="T56" y="T57"/>
                  </a:cxn>
                  <a:cxn ang="T93">
                    <a:pos x="T58" y="T59"/>
                  </a:cxn>
                  <a:cxn ang="T94">
                    <a:pos x="T60" y="T61"/>
                  </a:cxn>
                  <a:cxn ang="T95">
                    <a:pos x="T62" y="T63"/>
                  </a:cxn>
                </a:cxnLst>
                <a:rect l="T96" t="T97" r="T98" b="T99"/>
                <a:pathLst>
                  <a:path w="205" h="118">
                    <a:moveTo>
                      <a:pt x="183" y="42"/>
                    </a:moveTo>
                    <a:cubicBezTo>
                      <a:pt x="180" y="42"/>
                      <a:pt x="180" y="42"/>
                      <a:pt x="180" y="42"/>
                    </a:cubicBezTo>
                    <a:cubicBezTo>
                      <a:pt x="154" y="42"/>
                      <a:pt x="154" y="42"/>
                      <a:pt x="154" y="42"/>
                    </a:cubicBezTo>
                    <a:cubicBezTo>
                      <a:pt x="154" y="22"/>
                      <a:pt x="154" y="22"/>
                      <a:pt x="154" y="22"/>
                    </a:cubicBezTo>
                    <a:cubicBezTo>
                      <a:pt x="154" y="10"/>
                      <a:pt x="144" y="0"/>
                      <a:pt x="132" y="0"/>
                    </a:cubicBezTo>
                    <a:cubicBezTo>
                      <a:pt x="73" y="0"/>
                      <a:pt x="73" y="0"/>
                      <a:pt x="73" y="0"/>
                    </a:cubicBezTo>
                    <a:cubicBezTo>
                      <a:pt x="61" y="0"/>
                      <a:pt x="51" y="10"/>
                      <a:pt x="51" y="22"/>
                    </a:cubicBezTo>
                    <a:cubicBezTo>
                      <a:pt x="51" y="42"/>
                      <a:pt x="51" y="42"/>
                      <a:pt x="51" y="42"/>
                    </a:cubicBezTo>
                    <a:cubicBezTo>
                      <a:pt x="25" y="42"/>
                      <a:pt x="25" y="42"/>
                      <a:pt x="25" y="42"/>
                    </a:cubicBezTo>
                    <a:cubicBezTo>
                      <a:pt x="22" y="42"/>
                      <a:pt x="22" y="42"/>
                      <a:pt x="22" y="42"/>
                    </a:cubicBezTo>
                    <a:cubicBezTo>
                      <a:pt x="10" y="42"/>
                      <a:pt x="0" y="52"/>
                      <a:pt x="0" y="64"/>
                    </a:cubicBezTo>
                    <a:cubicBezTo>
                      <a:pt x="0" y="101"/>
                      <a:pt x="0" y="101"/>
                      <a:pt x="0" y="101"/>
                    </a:cubicBezTo>
                    <a:cubicBezTo>
                      <a:pt x="54" y="101"/>
                      <a:pt x="54" y="101"/>
                      <a:pt x="54" y="101"/>
                    </a:cubicBezTo>
                    <a:cubicBezTo>
                      <a:pt x="67" y="112"/>
                      <a:pt x="84" y="118"/>
                      <a:pt x="103" y="118"/>
                    </a:cubicBezTo>
                    <a:cubicBezTo>
                      <a:pt x="121" y="118"/>
                      <a:pt x="138" y="112"/>
                      <a:pt x="151" y="101"/>
                    </a:cubicBezTo>
                    <a:cubicBezTo>
                      <a:pt x="205" y="101"/>
                      <a:pt x="205" y="101"/>
                      <a:pt x="205" y="101"/>
                    </a:cubicBezTo>
                    <a:cubicBezTo>
                      <a:pt x="205" y="64"/>
                      <a:pt x="205" y="64"/>
                      <a:pt x="205" y="64"/>
                    </a:cubicBezTo>
                    <a:cubicBezTo>
                      <a:pt x="205" y="52"/>
                      <a:pt x="195" y="42"/>
                      <a:pt x="183" y="42"/>
                    </a:cubicBezTo>
                    <a:close/>
                    <a:moveTo>
                      <a:pt x="67" y="26"/>
                    </a:moveTo>
                    <a:cubicBezTo>
                      <a:pt x="67" y="22"/>
                      <a:pt x="67" y="22"/>
                      <a:pt x="67" y="22"/>
                    </a:cubicBezTo>
                    <a:cubicBezTo>
                      <a:pt x="67" y="19"/>
                      <a:pt x="70" y="17"/>
                      <a:pt x="73" y="17"/>
                    </a:cubicBezTo>
                    <a:cubicBezTo>
                      <a:pt x="132" y="17"/>
                      <a:pt x="132" y="17"/>
                      <a:pt x="132" y="17"/>
                    </a:cubicBezTo>
                    <a:cubicBezTo>
                      <a:pt x="135" y="17"/>
                      <a:pt x="138" y="19"/>
                      <a:pt x="138" y="22"/>
                    </a:cubicBezTo>
                    <a:cubicBezTo>
                      <a:pt x="138" y="26"/>
                      <a:pt x="138" y="26"/>
                      <a:pt x="138" y="26"/>
                    </a:cubicBezTo>
                    <a:cubicBezTo>
                      <a:pt x="138" y="42"/>
                      <a:pt x="138" y="42"/>
                      <a:pt x="138" y="42"/>
                    </a:cubicBezTo>
                    <a:cubicBezTo>
                      <a:pt x="67" y="42"/>
                      <a:pt x="67" y="42"/>
                      <a:pt x="67" y="42"/>
                    </a:cubicBezTo>
                    <a:lnTo>
                      <a:pt x="67" y="26"/>
                    </a:lnTo>
                    <a:close/>
                    <a:moveTo>
                      <a:pt x="101" y="101"/>
                    </a:moveTo>
                    <a:cubicBezTo>
                      <a:pt x="92" y="101"/>
                      <a:pt x="85" y="94"/>
                      <a:pt x="85" y="86"/>
                    </a:cubicBezTo>
                    <a:cubicBezTo>
                      <a:pt x="85" y="77"/>
                      <a:pt x="92" y="70"/>
                      <a:pt x="101" y="70"/>
                    </a:cubicBezTo>
                    <a:cubicBezTo>
                      <a:pt x="110" y="70"/>
                      <a:pt x="117" y="77"/>
                      <a:pt x="117" y="86"/>
                    </a:cubicBezTo>
                    <a:cubicBezTo>
                      <a:pt x="117" y="94"/>
                      <a:pt x="110" y="101"/>
                      <a:pt x="101" y="10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zh-CN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50" name="矩形 49"/>
            <p:cNvSpPr/>
            <p:nvPr/>
          </p:nvSpPr>
          <p:spPr>
            <a:xfrm>
              <a:off x="5001815" y="3216610"/>
              <a:ext cx="2188369" cy="866140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+mn-ea"/>
                  <a:sym typeface="+mn-lt"/>
                </a:rPr>
                <a:t>在c++的环境下加载ie模型，编写openvino的推理代码，生成动态库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+mn-ea"/>
                  <a:sym typeface="+mn-lt"/>
                </a:rPr>
                <a:t>。</a:t>
              </a: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8128000" y="2468901"/>
            <a:ext cx="3006725" cy="2443162"/>
            <a:chOff x="8128000" y="2017713"/>
            <a:chExt cx="3006725" cy="2443162"/>
          </a:xfrm>
        </p:grpSpPr>
        <p:sp>
          <p:nvSpPr>
            <p:cNvPr id="10247" name="任意多边形 10"/>
            <p:cNvSpPr>
              <a:spLocks noChangeArrowheads="1"/>
            </p:cNvSpPr>
            <p:nvPr/>
          </p:nvSpPr>
          <p:spPr bwMode="auto">
            <a:xfrm>
              <a:off x="8128000" y="2017713"/>
              <a:ext cx="3006725" cy="2443162"/>
            </a:xfrm>
            <a:prstGeom prst="round2DiagRect">
              <a:avLst/>
            </a:prstGeom>
            <a:solidFill>
              <a:srgbClr val="FEFEFE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250" name="任意多边形 13"/>
            <p:cNvSpPr>
              <a:spLocks noChangeArrowheads="1"/>
            </p:cNvSpPr>
            <p:nvPr/>
          </p:nvSpPr>
          <p:spPr bwMode="auto">
            <a:xfrm>
              <a:off x="8320088" y="2017713"/>
              <a:ext cx="2640012" cy="2443162"/>
            </a:xfrm>
            <a:prstGeom prst="round2DiagRect">
              <a:avLst/>
            </a:prstGeom>
            <a:solidFill>
              <a:srgbClr val="FEFEFE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253" name="直接连接符 30"/>
            <p:cNvSpPr>
              <a:spLocks noChangeShapeType="1"/>
            </p:cNvSpPr>
            <p:nvPr/>
          </p:nvSpPr>
          <p:spPr bwMode="auto">
            <a:xfrm>
              <a:off x="8729663" y="2974975"/>
              <a:ext cx="1820862" cy="0"/>
            </a:xfrm>
            <a:prstGeom prst="line">
              <a:avLst/>
            </a:prstGeom>
            <a:noFill/>
            <a:ln w="22225">
              <a:solidFill>
                <a:schemeClr val="bg1"/>
              </a:solidFill>
              <a:beve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11296" name="组合 46"/>
            <p:cNvGrpSpPr/>
            <p:nvPr/>
          </p:nvGrpSpPr>
          <p:grpSpPr bwMode="auto">
            <a:xfrm>
              <a:off x="9488488" y="2257425"/>
              <a:ext cx="303213" cy="387350"/>
              <a:chOff x="0" y="0"/>
              <a:chExt cx="563562" cy="720725"/>
            </a:xfrm>
            <a:solidFill>
              <a:schemeClr val="bg1"/>
            </a:solidFill>
          </p:grpSpPr>
          <p:sp>
            <p:nvSpPr>
              <p:cNvPr id="11297" name="Freeform 32"/>
              <p:cNvSpPr>
                <a:spLocks noChangeArrowheads="1"/>
              </p:cNvSpPr>
              <p:nvPr/>
            </p:nvSpPr>
            <p:spPr bwMode="auto">
              <a:xfrm>
                <a:off x="209550" y="0"/>
                <a:ext cx="142875" cy="720725"/>
              </a:xfrm>
              <a:custGeom>
                <a:avLst/>
                <a:gdLst>
                  <a:gd name="T0" fmla="*/ 64 w 64"/>
                  <a:gd name="T1" fmla="*/ 289 h 321"/>
                  <a:gd name="T2" fmla="*/ 32 w 64"/>
                  <a:gd name="T3" fmla="*/ 321 h 321"/>
                  <a:gd name="T4" fmla="*/ 0 w 64"/>
                  <a:gd name="T5" fmla="*/ 289 h 321"/>
                  <a:gd name="T6" fmla="*/ 0 w 64"/>
                  <a:gd name="T7" fmla="*/ 32 h 321"/>
                  <a:gd name="T8" fmla="*/ 32 w 64"/>
                  <a:gd name="T9" fmla="*/ 0 h 321"/>
                  <a:gd name="T10" fmla="*/ 64 w 64"/>
                  <a:gd name="T11" fmla="*/ 32 h 321"/>
                  <a:gd name="T12" fmla="*/ 64 w 64"/>
                  <a:gd name="T13" fmla="*/ 289 h 32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64"/>
                  <a:gd name="T22" fmla="*/ 0 h 321"/>
                  <a:gd name="T23" fmla="*/ 64 w 64"/>
                  <a:gd name="T24" fmla="*/ 321 h 321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64" h="321">
                    <a:moveTo>
                      <a:pt x="64" y="289"/>
                    </a:moveTo>
                    <a:cubicBezTo>
                      <a:pt x="64" y="307"/>
                      <a:pt x="49" y="321"/>
                      <a:pt x="32" y="321"/>
                    </a:cubicBezTo>
                    <a:cubicBezTo>
                      <a:pt x="14" y="321"/>
                      <a:pt x="0" y="307"/>
                      <a:pt x="0" y="289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0" y="14"/>
                      <a:pt x="14" y="0"/>
                      <a:pt x="32" y="0"/>
                    </a:cubicBezTo>
                    <a:cubicBezTo>
                      <a:pt x="49" y="0"/>
                      <a:pt x="64" y="14"/>
                      <a:pt x="64" y="32"/>
                    </a:cubicBezTo>
                    <a:lnTo>
                      <a:pt x="64" y="28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zh-CN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1298" name="Freeform 33"/>
              <p:cNvSpPr>
                <a:spLocks noChangeArrowheads="1"/>
              </p:cNvSpPr>
              <p:nvPr/>
            </p:nvSpPr>
            <p:spPr bwMode="auto">
              <a:xfrm>
                <a:off x="0" y="439737"/>
                <a:ext cx="141288" cy="280988"/>
              </a:xfrm>
              <a:custGeom>
                <a:avLst/>
                <a:gdLst>
                  <a:gd name="T0" fmla="*/ 63 w 63"/>
                  <a:gd name="T1" fmla="*/ 93 h 125"/>
                  <a:gd name="T2" fmla="*/ 32 w 63"/>
                  <a:gd name="T3" fmla="*/ 125 h 125"/>
                  <a:gd name="T4" fmla="*/ 0 w 63"/>
                  <a:gd name="T5" fmla="*/ 93 h 125"/>
                  <a:gd name="T6" fmla="*/ 0 w 63"/>
                  <a:gd name="T7" fmla="*/ 32 h 125"/>
                  <a:gd name="T8" fmla="*/ 32 w 63"/>
                  <a:gd name="T9" fmla="*/ 0 h 125"/>
                  <a:gd name="T10" fmla="*/ 63 w 63"/>
                  <a:gd name="T11" fmla="*/ 32 h 125"/>
                  <a:gd name="T12" fmla="*/ 63 w 63"/>
                  <a:gd name="T13" fmla="*/ 93 h 125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63"/>
                  <a:gd name="T22" fmla="*/ 0 h 125"/>
                  <a:gd name="T23" fmla="*/ 63 w 63"/>
                  <a:gd name="T24" fmla="*/ 125 h 125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63" h="125">
                    <a:moveTo>
                      <a:pt x="63" y="93"/>
                    </a:moveTo>
                    <a:cubicBezTo>
                      <a:pt x="63" y="111"/>
                      <a:pt x="49" y="125"/>
                      <a:pt x="32" y="125"/>
                    </a:cubicBezTo>
                    <a:cubicBezTo>
                      <a:pt x="14" y="125"/>
                      <a:pt x="0" y="111"/>
                      <a:pt x="0" y="93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0" y="14"/>
                      <a:pt x="14" y="0"/>
                      <a:pt x="32" y="0"/>
                    </a:cubicBezTo>
                    <a:cubicBezTo>
                      <a:pt x="49" y="0"/>
                      <a:pt x="63" y="14"/>
                      <a:pt x="63" y="32"/>
                    </a:cubicBezTo>
                    <a:lnTo>
                      <a:pt x="63" y="9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zh-CN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1299" name="Freeform 34"/>
              <p:cNvSpPr>
                <a:spLocks noChangeArrowheads="1"/>
              </p:cNvSpPr>
              <p:nvPr/>
            </p:nvSpPr>
            <p:spPr bwMode="auto">
              <a:xfrm>
                <a:off x="420687" y="231775"/>
                <a:ext cx="142875" cy="488950"/>
              </a:xfrm>
              <a:custGeom>
                <a:avLst/>
                <a:gdLst>
                  <a:gd name="T0" fmla="*/ 64 w 64"/>
                  <a:gd name="T1" fmla="*/ 186 h 218"/>
                  <a:gd name="T2" fmla="*/ 32 w 64"/>
                  <a:gd name="T3" fmla="*/ 218 h 218"/>
                  <a:gd name="T4" fmla="*/ 0 w 64"/>
                  <a:gd name="T5" fmla="*/ 186 h 218"/>
                  <a:gd name="T6" fmla="*/ 0 w 64"/>
                  <a:gd name="T7" fmla="*/ 32 h 218"/>
                  <a:gd name="T8" fmla="*/ 32 w 64"/>
                  <a:gd name="T9" fmla="*/ 0 h 218"/>
                  <a:gd name="T10" fmla="*/ 64 w 64"/>
                  <a:gd name="T11" fmla="*/ 32 h 218"/>
                  <a:gd name="T12" fmla="*/ 64 w 64"/>
                  <a:gd name="T13" fmla="*/ 186 h 21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64"/>
                  <a:gd name="T22" fmla="*/ 0 h 218"/>
                  <a:gd name="T23" fmla="*/ 64 w 64"/>
                  <a:gd name="T24" fmla="*/ 218 h 218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64" h="218">
                    <a:moveTo>
                      <a:pt x="64" y="186"/>
                    </a:moveTo>
                    <a:cubicBezTo>
                      <a:pt x="64" y="204"/>
                      <a:pt x="49" y="218"/>
                      <a:pt x="32" y="218"/>
                    </a:cubicBezTo>
                    <a:cubicBezTo>
                      <a:pt x="14" y="218"/>
                      <a:pt x="0" y="204"/>
                      <a:pt x="0" y="186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0" y="14"/>
                      <a:pt x="14" y="0"/>
                      <a:pt x="32" y="0"/>
                    </a:cubicBezTo>
                    <a:cubicBezTo>
                      <a:pt x="49" y="0"/>
                      <a:pt x="64" y="14"/>
                      <a:pt x="64" y="32"/>
                    </a:cubicBezTo>
                    <a:lnTo>
                      <a:pt x="64" y="18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zh-CN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51" name="矩形 50"/>
            <p:cNvSpPr/>
            <p:nvPr/>
          </p:nvSpPr>
          <p:spPr>
            <a:xfrm>
              <a:off x="8545482" y="3216610"/>
              <a:ext cx="2188369" cy="1124585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4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+mn-ea"/>
                  <a:sym typeface="+mn-lt"/>
                </a:rPr>
                <a:t>在pyqt制作的界面中调用生c++的动态库，由前端界面提供图片输入，调用动态库进行推理</a:t>
              </a:r>
              <a:r>
                <a:rPr lang="zh-CN" altLang="en-US" sz="14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+mn-ea"/>
                  <a:sym typeface="+mn-lt"/>
                </a:rPr>
                <a:t>。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/>
    </mc:Choice>
    <mc:Fallback xmlns="">
      <p:transition spd="slow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0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4968736" y="2059601"/>
            <a:ext cx="2254528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PART 03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028950" y="2767330"/>
            <a:ext cx="6134100" cy="6451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6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算法优点与展望</a:t>
            </a:r>
            <a:endParaRPr kumimoji="0" lang="en-US" altLang="zh-CN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768600" y="3412627"/>
            <a:ext cx="6654800" cy="28321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Algorithm advantages and disadvantages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/>
    </mc:Choice>
    <mc:Fallback xmlns="">
      <p:transition spd="slow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4403725" y="2232025"/>
            <a:ext cx="3351213" cy="3352800"/>
            <a:chOff x="4403725" y="2232025"/>
            <a:chExt cx="3351213" cy="3352800"/>
          </a:xfrm>
        </p:grpSpPr>
        <p:sp>
          <p:nvSpPr>
            <p:cNvPr id="6149" name="任意多边形 8"/>
            <p:cNvSpPr>
              <a:spLocks noChangeArrowheads="1"/>
            </p:cNvSpPr>
            <p:nvPr/>
          </p:nvSpPr>
          <p:spPr bwMode="auto">
            <a:xfrm rot="16193188" flipH="1">
              <a:off x="3789362" y="2846388"/>
              <a:ext cx="1617663" cy="388938"/>
            </a:xfrm>
            <a:custGeom>
              <a:avLst/>
              <a:gdLst>
                <a:gd name="T0" fmla="*/ 0 w 1617335"/>
                <a:gd name="T1" fmla="*/ 0 h 387910"/>
                <a:gd name="T2" fmla="*/ 379435 w 1617335"/>
                <a:gd name="T3" fmla="*/ 388938 h 387910"/>
                <a:gd name="T4" fmla="*/ 1617663 w 1617335"/>
                <a:gd name="T5" fmla="*/ 388938 h 387910"/>
                <a:gd name="T6" fmla="*/ 1617663 w 1617335"/>
                <a:gd name="T7" fmla="*/ 386921 h 387910"/>
                <a:gd name="T8" fmla="*/ 1231687 w 1617335"/>
                <a:gd name="T9" fmla="*/ 0 h 3879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17335"/>
                <a:gd name="T16" fmla="*/ 0 h 387910"/>
                <a:gd name="T17" fmla="*/ 1617335 w 1617335"/>
                <a:gd name="T18" fmla="*/ 387910 h 38791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17335" h="387910">
                  <a:moveTo>
                    <a:pt x="0" y="0"/>
                  </a:moveTo>
                  <a:lnTo>
                    <a:pt x="379358" y="387910"/>
                  </a:lnTo>
                  <a:lnTo>
                    <a:pt x="1617335" y="387910"/>
                  </a:lnTo>
                  <a:lnTo>
                    <a:pt x="1617335" y="385898"/>
                  </a:lnTo>
                  <a:lnTo>
                    <a:pt x="123143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CFCFC">
                <a:alpha val="5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150" name="矩形 9"/>
            <p:cNvSpPr>
              <a:spLocks noChangeAspect="1" noChangeArrowheads="1"/>
            </p:cNvSpPr>
            <p:nvPr/>
          </p:nvSpPr>
          <p:spPr bwMode="auto">
            <a:xfrm rot="16193188" flipH="1">
              <a:off x="4793457" y="2626518"/>
              <a:ext cx="1225550" cy="1223963"/>
            </a:xfrm>
            <a:prstGeom prst="rect">
              <a:avLst/>
            </a:prstGeom>
            <a:noFill/>
            <a:ln w="12700">
              <a:solidFill>
                <a:srgbClr val="FCFCFC">
                  <a:alpha val="70000"/>
                </a:srgbClr>
              </a:solidFill>
              <a:beve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80604020202020204" pitchFamily="34" charset="0"/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80604020202020204" pitchFamily="34" charset="0"/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80604020202020204" pitchFamily="34" charset="0"/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80604020202020204" pitchFamily="34" charset="0"/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grpSp>
          <p:nvGrpSpPr>
            <p:cNvPr id="6151" name="组合 10"/>
            <p:cNvGrpSpPr/>
            <p:nvPr/>
          </p:nvGrpSpPr>
          <p:grpSpPr bwMode="auto">
            <a:xfrm>
              <a:off x="6527800" y="2962275"/>
              <a:ext cx="519113" cy="581025"/>
              <a:chOff x="0" y="0"/>
              <a:chExt cx="402656" cy="450303"/>
            </a:xfrm>
          </p:grpSpPr>
          <p:sp>
            <p:nvSpPr>
              <p:cNvPr id="6182" name="Freeform 108"/>
              <p:cNvSpPr>
                <a:spLocks noEditPoints="1" noChangeArrowheads="1"/>
              </p:cNvSpPr>
              <p:nvPr/>
            </p:nvSpPr>
            <p:spPr bwMode="auto">
              <a:xfrm>
                <a:off x="69134" y="167228"/>
                <a:ext cx="56988" cy="57923"/>
              </a:xfrm>
              <a:custGeom>
                <a:avLst/>
                <a:gdLst>
                  <a:gd name="T0" fmla="*/ 28494 w 26"/>
                  <a:gd name="T1" fmla="*/ 0 h 26"/>
                  <a:gd name="T2" fmla="*/ 0 w 26"/>
                  <a:gd name="T3" fmla="*/ 28962 h 26"/>
                  <a:gd name="T4" fmla="*/ 28494 w 26"/>
                  <a:gd name="T5" fmla="*/ 57923 h 26"/>
                  <a:gd name="T6" fmla="*/ 56988 w 26"/>
                  <a:gd name="T7" fmla="*/ 28962 h 26"/>
                  <a:gd name="T8" fmla="*/ 28494 w 26"/>
                  <a:gd name="T9" fmla="*/ 0 h 26"/>
                  <a:gd name="T10" fmla="*/ 28494 w 26"/>
                  <a:gd name="T11" fmla="*/ 51240 h 26"/>
                  <a:gd name="T12" fmla="*/ 6576 w 26"/>
                  <a:gd name="T13" fmla="*/ 28962 h 26"/>
                  <a:gd name="T14" fmla="*/ 28494 w 26"/>
                  <a:gd name="T15" fmla="*/ 6683 h 26"/>
                  <a:gd name="T16" fmla="*/ 50412 w 26"/>
                  <a:gd name="T17" fmla="*/ 28962 h 26"/>
                  <a:gd name="T18" fmla="*/ 28494 w 26"/>
                  <a:gd name="T19" fmla="*/ 51240 h 2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26"/>
                  <a:gd name="T31" fmla="*/ 0 h 26"/>
                  <a:gd name="T32" fmla="*/ 26 w 26"/>
                  <a:gd name="T33" fmla="*/ 26 h 2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26" h="26">
                    <a:moveTo>
                      <a:pt x="13" y="0"/>
                    </a:moveTo>
                    <a:cubicBezTo>
                      <a:pt x="6" y="0"/>
                      <a:pt x="0" y="6"/>
                      <a:pt x="0" y="13"/>
                    </a:cubicBezTo>
                    <a:cubicBezTo>
                      <a:pt x="0" y="20"/>
                      <a:pt x="6" y="26"/>
                      <a:pt x="13" y="26"/>
                    </a:cubicBezTo>
                    <a:cubicBezTo>
                      <a:pt x="20" y="26"/>
                      <a:pt x="26" y="20"/>
                      <a:pt x="26" y="13"/>
                    </a:cubicBezTo>
                    <a:cubicBezTo>
                      <a:pt x="26" y="6"/>
                      <a:pt x="20" y="0"/>
                      <a:pt x="13" y="0"/>
                    </a:cubicBezTo>
                    <a:close/>
                    <a:moveTo>
                      <a:pt x="13" y="23"/>
                    </a:moveTo>
                    <a:cubicBezTo>
                      <a:pt x="8" y="23"/>
                      <a:pt x="3" y="18"/>
                      <a:pt x="3" y="13"/>
                    </a:cubicBezTo>
                    <a:cubicBezTo>
                      <a:pt x="3" y="7"/>
                      <a:pt x="8" y="3"/>
                      <a:pt x="13" y="3"/>
                    </a:cubicBezTo>
                    <a:cubicBezTo>
                      <a:pt x="19" y="3"/>
                      <a:pt x="23" y="7"/>
                      <a:pt x="23" y="13"/>
                    </a:cubicBezTo>
                    <a:cubicBezTo>
                      <a:pt x="23" y="18"/>
                      <a:pt x="19" y="23"/>
                      <a:pt x="13" y="23"/>
                    </a:cubicBezTo>
                    <a:close/>
                  </a:path>
                </a:pathLst>
              </a:custGeom>
              <a:solidFill>
                <a:srgbClr val="FCFCFC">
                  <a:alpha val="89018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183" name="Freeform 109"/>
              <p:cNvSpPr>
                <a:spLocks noEditPoints="1" noChangeArrowheads="1"/>
              </p:cNvSpPr>
              <p:nvPr/>
            </p:nvSpPr>
            <p:spPr bwMode="auto">
              <a:xfrm>
                <a:off x="197125" y="129859"/>
                <a:ext cx="48580" cy="48580"/>
              </a:xfrm>
              <a:custGeom>
                <a:avLst/>
                <a:gdLst>
                  <a:gd name="T0" fmla="*/ 24290 w 22"/>
                  <a:gd name="T1" fmla="*/ 0 h 22"/>
                  <a:gd name="T2" fmla="*/ 0 w 22"/>
                  <a:gd name="T3" fmla="*/ 24290 h 22"/>
                  <a:gd name="T4" fmla="*/ 24290 w 22"/>
                  <a:gd name="T5" fmla="*/ 48580 h 22"/>
                  <a:gd name="T6" fmla="*/ 48580 w 22"/>
                  <a:gd name="T7" fmla="*/ 24290 h 22"/>
                  <a:gd name="T8" fmla="*/ 24290 w 22"/>
                  <a:gd name="T9" fmla="*/ 0 h 22"/>
                  <a:gd name="T10" fmla="*/ 24290 w 22"/>
                  <a:gd name="T11" fmla="*/ 37539 h 22"/>
                  <a:gd name="T12" fmla="*/ 11041 w 22"/>
                  <a:gd name="T13" fmla="*/ 24290 h 22"/>
                  <a:gd name="T14" fmla="*/ 24290 w 22"/>
                  <a:gd name="T15" fmla="*/ 11041 h 22"/>
                  <a:gd name="T16" fmla="*/ 37539 w 22"/>
                  <a:gd name="T17" fmla="*/ 24290 h 22"/>
                  <a:gd name="T18" fmla="*/ 24290 w 22"/>
                  <a:gd name="T19" fmla="*/ 37539 h 2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22"/>
                  <a:gd name="T31" fmla="*/ 0 h 22"/>
                  <a:gd name="T32" fmla="*/ 22 w 22"/>
                  <a:gd name="T33" fmla="*/ 22 h 22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22" h="22">
                    <a:moveTo>
                      <a:pt x="11" y="0"/>
                    </a:moveTo>
                    <a:cubicBezTo>
                      <a:pt x="5" y="0"/>
                      <a:pt x="0" y="5"/>
                      <a:pt x="0" y="11"/>
                    </a:cubicBezTo>
                    <a:cubicBezTo>
                      <a:pt x="0" y="17"/>
                      <a:pt x="5" y="22"/>
                      <a:pt x="11" y="22"/>
                    </a:cubicBezTo>
                    <a:cubicBezTo>
                      <a:pt x="17" y="22"/>
                      <a:pt x="22" y="17"/>
                      <a:pt x="22" y="11"/>
                    </a:cubicBezTo>
                    <a:cubicBezTo>
                      <a:pt x="22" y="5"/>
                      <a:pt x="17" y="0"/>
                      <a:pt x="11" y="0"/>
                    </a:cubicBezTo>
                    <a:close/>
                    <a:moveTo>
                      <a:pt x="11" y="17"/>
                    </a:moveTo>
                    <a:cubicBezTo>
                      <a:pt x="8" y="17"/>
                      <a:pt x="5" y="14"/>
                      <a:pt x="5" y="11"/>
                    </a:cubicBezTo>
                    <a:cubicBezTo>
                      <a:pt x="5" y="8"/>
                      <a:pt x="8" y="5"/>
                      <a:pt x="11" y="5"/>
                    </a:cubicBezTo>
                    <a:cubicBezTo>
                      <a:pt x="14" y="5"/>
                      <a:pt x="17" y="8"/>
                      <a:pt x="17" y="11"/>
                    </a:cubicBezTo>
                    <a:cubicBezTo>
                      <a:pt x="17" y="14"/>
                      <a:pt x="14" y="17"/>
                      <a:pt x="11" y="17"/>
                    </a:cubicBezTo>
                    <a:close/>
                  </a:path>
                </a:pathLst>
              </a:custGeom>
              <a:solidFill>
                <a:srgbClr val="FCFCFC">
                  <a:alpha val="89018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184" name="Freeform 110"/>
              <p:cNvSpPr>
                <a:spLocks noEditPoints="1" noChangeArrowheads="1"/>
              </p:cNvSpPr>
              <p:nvPr/>
            </p:nvSpPr>
            <p:spPr bwMode="auto">
              <a:xfrm>
                <a:off x="82213" y="181242"/>
                <a:ext cx="30830" cy="30830"/>
              </a:xfrm>
              <a:custGeom>
                <a:avLst/>
                <a:gdLst>
                  <a:gd name="T0" fmla="*/ 15415 w 14"/>
                  <a:gd name="T1" fmla="*/ 0 h 14"/>
                  <a:gd name="T2" fmla="*/ 0 w 14"/>
                  <a:gd name="T3" fmla="*/ 15415 h 14"/>
                  <a:gd name="T4" fmla="*/ 15415 w 14"/>
                  <a:gd name="T5" fmla="*/ 30830 h 14"/>
                  <a:gd name="T6" fmla="*/ 30830 w 14"/>
                  <a:gd name="T7" fmla="*/ 15415 h 14"/>
                  <a:gd name="T8" fmla="*/ 15415 w 14"/>
                  <a:gd name="T9" fmla="*/ 0 h 14"/>
                  <a:gd name="T10" fmla="*/ 15415 w 14"/>
                  <a:gd name="T11" fmla="*/ 22021 h 14"/>
                  <a:gd name="T12" fmla="*/ 8809 w 14"/>
                  <a:gd name="T13" fmla="*/ 15415 h 14"/>
                  <a:gd name="T14" fmla="*/ 15415 w 14"/>
                  <a:gd name="T15" fmla="*/ 6606 h 14"/>
                  <a:gd name="T16" fmla="*/ 24224 w 14"/>
                  <a:gd name="T17" fmla="*/ 15415 h 14"/>
                  <a:gd name="T18" fmla="*/ 15415 w 14"/>
                  <a:gd name="T19" fmla="*/ 22021 h 14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4"/>
                  <a:gd name="T31" fmla="*/ 0 h 14"/>
                  <a:gd name="T32" fmla="*/ 14 w 14"/>
                  <a:gd name="T33" fmla="*/ 14 h 14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4" h="14">
                    <a:moveTo>
                      <a:pt x="7" y="0"/>
                    </a:moveTo>
                    <a:cubicBezTo>
                      <a:pt x="3" y="0"/>
                      <a:pt x="0" y="3"/>
                      <a:pt x="0" y="7"/>
                    </a:cubicBezTo>
                    <a:cubicBezTo>
                      <a:pt x="0" y="11"/>
                      <a:pt x="3" y="14"/>
                      <a:pt x="7" y="14"/>
                    </a:cubicBezTo>
                    <a:cubicBezTo>
                      <a:pt x="11" y="14"/>
                      <a:pt x="14" y="11"/>
                      <a:pt x="14" y="7"/>
                    </a:cubicBezTo>
                    <a:cubicBezTo>
                      <a:pt x="14" y="3"/>
                      <a:pt x="11" y="0"/>
                      <a:pt x="7" y="0"/>
                    </a:cubicBezTo>
                    <a:close/>
                    <a:moveTo>
                      <a:pt x="7" y="10"/>
                    </a:moveTo>
                    <a:cubicBezTo>
                      <a:pt x="5" y="10"/>
                      <a:pt x="4" y="9"/>
                      <a:pt x="4" y="7"/>
                    </a:cubicBezTo>
                    <a:cubicBezTo>
                      <a:pt x="4" y="5"/>
                      <a:pt x="5" y="3"/>
                      <a:pt x="7" y="3"/>
                    </a:cubicBezTo>
                    <a:cubicBezTo>
                      <a:pt x="9" y="3"/>
                      <a:pt x="11" y="5"/>
                      <a:pt x="11" y="7"/>
                    </a:cubicBezTo>
                    <a:cubicBezTo>
                      <a:pt x="11" y="9"/>
                      <a:pt x="9" y="10"/>
                      <a:pt x="7" y="10"/>
                    </a:cubicBezTo>
                    <a:close/>
                  </a:path>
                </a:pathLst>
              </a:custGeom>
              <a:solidFill>
                <a:srgbClr val="FCFCFC">
                  <a:alpha val="89018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185" name="Freeform 111"/>
              <p:cNvSpPr>
                <a:spLocks noEditPoints="1" noChangeArrowheads="1"/>
              </p:cNvSpPr>
              <p:nvPr/>
            </p:nvSpPr>
            <p:spPr bwMode="auto">
              <a:xfrm>
                <a:off x="172834" y="105568"/>
                <a:ext cx="97161" cy="97161"/>
              </a:xfrm>
              <a:custGeom>
                <a:avLst/>
                <a:gdLst>
                  <a:gd name="T0" fmla="*/ 48581 w 44"/>
                  <a:gd name="T1" fmla="*/ 0 h 44"/>
                  <a:gd name="T2" fmla="*/ 0 w 44"/>
                  <a:gd name="T3" fmla="*/ 48581 h 44"/>
                  <a:gd name="T4" fmla="*/ 48581 w 44"/>
                  <a:gd name="T5" fmla="*/ 97161 h 44"/>
                  <a:gd name="T6" fmla="*/ 97161 w 44"/>
                  <a:gd name="T7" fmla="*/ 48581 h 44"/>
                  <a:gd name="T8" fmla="*/ 48581 w 44"/>
                  <a:gd name="T9" fmla="*/ 0 h 44"/>
                  <a:gd name="T10" fmla="*/ 48581 w 44"/>
                  <a:gd name="T11" fmla="*/ 86120 h 44"/>
                  <a:gd name="T12" fmla="*/ 11041 w 44"/>
                  <a:gd name="T13" fmla="*/ 48581 h 44"/>
                  <a:gd name="T14" fmla="*/ 48581 w 44"/>
                  <a:gd name="T15" fmla="*/ 13249 h 44"/>
                  <a:gd name="T16" fmla="*/ 86120 w 44"/>
                  <a:gd name="T17" fmla="*/ 48581 h 44"/>
                  <a:gd name="T18" fmla="*/ 48581 w 44"/>
                  <a:gd name="T19" fmla="*/ 86120 h 44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44"/>
                  <a:gd name="T31" fmla="*/ 0 h 44"/>
                  <a:gd name="T32" fmla="*/ 44 w 44"/>
                  <a:gd name="T33" fmla="*/ 44 h 44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44" h="44">
                    <a:moveTo>
                      <a:pt x="22" y="0"/>
                    </a:moveTo>
                    <a:cubicBezTo>
                      <a:pt x="10" y="0"/>
                      <a:pt x="0" y="10"/>
                      <a:pt x="0" y="22"/>
                    </a:cubicBezTo>
                    <a:cubicBezTo>
                      <a:pt x="0" y="34"/>
                      <a:pt x="10" y="44"/>
                      <a:pt x="22" y="44"/>
                    </a:cubicBezTo>
                    <a:cubicBezTo>
                      <a:pt x="34" y="44"/>
                      <a:pt x="44" y="34"/>
                      <a:pt x="44" y="22"/>
                    </a:cubicBezTo>
                    <a:cubicBezTo>
                      <a:pt x="44" y="10"/>
                      <a:pt x="34" y="0"/>
                      <a:pt x="22" y="0"/>
                    </a:cubicBezTo>
                    <a:close/>
                    <a:moveTo>
                      <a:pt x="22" y="39"/>
                    </a:moveTo>
                    <a:cubicBezTo>
                      <a:pt x="13" y="39"/>
                      <a:pt x="5" y="31"/>
                      <a:pt x="5" y="22"/>
                    </a:cubicBezTo>
                    <a:cubicBezTo>
                      <a:pt x="5" y="13"/>
                      <a:pt x="13" y="6"/>
                      <a:pt x="22" y="6"/>
                    </a:cubicBezTo>
                    <a:cubicBezTo>
                      <a:pt x="31" y="6"/>
                      <a:pt x="39" y="13"/>
                      <a:pt x="39" y="22"/>
                    </a:cubicBezTo>
                    <a:cubicBezTo>
                      <a:pt x="39" y="31"/>
                      <a:pt x="31" y="39"/>
                      <a:pt x="22" y="39"/>
                    </a:cubicBezTo>
                    <a:close/>
                  </a:path>
                </a:pathLst>
              </a:custGeom>
              <a:solidFill>
                <a:srgbClr val="FCFCFC">
                  <a:alpha val="89018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186" name="Freeform 112"/>
              <p:cNvSpPr>
                <a:spLocks noEditPoints="1" noChangeArrowheads="1"/>
              </p:cNvSpPr>
              <p:nvPr/>
            </p:nvSpPr>
            <p:spPr bwMode="auto">
              <a:xfrm>
                <a:off x="0" y="0"/>
                <a:ext cx="402656" cy="450303"/>
              </a:xfrm>
              <a:custGeom>
                <a:avLst/>
                <a:gdLst>
                  <a:gd name="T0" fmla="*/ 347346 w 182"/>
                  <a:gd name="T1" fmla="*/ 211907 h 204"/>
                  <a:gd name="T2" fmla="*/ 338497 w 182"/>
                  <a:gd name="T3" fmla="*/ 105954 h 204"/>
                  <a:gd name="T4" fmla="*/ 172567 w 182"/>
                  <a:gd name="T5" fmla="*/ 0 h 204"/>
                  <a:gd name="T6" fmla="*/ 2212 w 182"/>
                  <a:gd name="T7" fmla="*/ 174382 h 204"/>
                  <a:gd name="T8" fmla="*/ 0 w 182"/>
                  <a:gd name="T9" fmla="*/ 450303 h 204"/>
                  <a:gd name="T10" fmla="*/ 250001 w 182"/>
                  <a:gd name="T11" fmla="*/ 388497 h 204"/>
                  <a:gd name="T12" fmla="*/ 325222 w 182"/>
                  <a:gd name="T13" fmla="*/ 388497 h 204"/>
                  <a:gd name="T14" fmla="*/ 325222 w 182"/>
                  <a:gd name="T15" fmla="*/ 388497 h 204"/>
                  <a:gd name="T16" fmla="*/ 345134 w 182"/>
                  <a:gd name="T17" fmla="*/ 333313 h 204"/>
                  <a:gd name="T18" fmla="*/ 323010 w 182"/>
                  <a:gd name="T19" fmla="*/ 320068 h 204"/>
                  <a:gd name="T20" fmla="*/ 345134 w 182"/>
                  <a:gd name="T21" fmla="*/ 309031 h 204"/>
                  <a:gd name="T22" fmla="*/ 342921 w 182"/>
                  <a:gd name="T23" fmla="*/ 304617 h 204"/>
                  <a:gd name="T24" fmla="*/ 376107 w 182"/>
                  <a:gd name="T25" fmla="*/ 245018 h 204"/>
                  <a:gd name="T26" fmla="*/ 137169 w 182"/>
                  <a:gd name="T27" fmla="*/ 205285 h 204"/>
                  <a:gd name="T28" fmla="*/ 137169 w 182"/>
                  <a:gd name="T29" fmla="*/ 225152 h 204"/>
                  <a:gd name="T30" fmla="*/ 119469 w 182"/>
                  <a:gd name="T31" fmla="*/ 231774 h 204"/>
                  <a:gd name="T32" fmla="*/ 106195 w 182"/>
                  <a:gd name="T33" fmla="*/ 242810 h 204"/>
                  <a:gd name="T34" fmla="*/ 88496 w 182"/>
                  <a:gd name="T35" fmla="*/ 236188 h 204"/>
                  <a:gd name="T36" fmla="*/ 70797 w 182"/>
                  <a:gd name="T37" fmla="*/ 236188 h 204"/>
                  <a:gd name="T38" fmla="*/ 61947 w 182"/>
                  <a:gd name="T39" fmla="*/ 218529 h 204"/>
                  <a:gd name="T40" fmla="*/ 48673 w 182"/>
                  <a:gd name="T41" fmla="*/ 205285 h 204"/>
                  <a:gd name="T42" fmla="*/ 57522 w 182"/>
                  <a:gd name="T43" fmla="*/ 187626 h 204"/>
                  <a:gd name="T44" fmla="*/ 57522 w 182"/>
                  <a:gd name="T45" fmla="*/ 167760 h 204"/>
                  <a:gd name="T46" fmla="*/ 75221 w 182"/>
                  <a:gd name="T47" fmla="*/ 161138 h 204"/>
                  <a:gd name="T48" fmla="*/ 88496 w 182"/>
                  <a:gd name="T49" fmla="*/ 150101 h 204"/>
                  <a:gd name="T50" fmla="*/ 106195 w 182"/>
                  <a:gd name="T51" fmla="*/ 156723 h 204"/>
                  <a:gd name="T52" fmla="*/ 126107 w 182"/>
                  <a:gd name="T53" fmla="*/ 156723 h 204"/>
                  <a:gd name="T54" fmla="*/ 132744 w 182"/>
                  <a:gd name="T55" fmla="*/ 174382 h 204"/>
                  <a:gd name="T56" fmla="*/ 146018 w 182"/>
                  <a:gd name="T57" fmla="*/ 187626 h 204"/>
                  <a:gd name="T58" fmla="*/ 300886 w 182"/>
                  <a:gd name="T59" fmla="*/ 169967 h 204"/>
                  <a:gd name="T60" fmla="*/ 278762 w 182"/>
                  <a:gd name="T61" fmla="*/ 192041 h 204"/>
                  <a:gd name="T62" fmla="*/ 267700 w 182"/>
                  <a:gd name="T63" fmla="*/ 220737 h 204"/>
                  <a:gd name="T64" fmla="*/ 236726 w 182"/>
                  <a:gd name="T65" fmla="*/ 220737 h 204"/>
                  <a:gd name="T66" fmla="*/ 207965 w 182"/>
                  <a:gd name="T67" fmla="*/ 231774 h 204"/>
                  <a:gd name="T68" fmla="*/ 183629 w 182"/>
                  <a:gd name="T69" fmla="*/ 211907 h 204"/>
                  <a:gd name="T70" fmla="*/ 154868 w 182"/>
                  <a:gd name="T71" fmla="*/ 200870 h 204"/>
                  <a:gd name="T72" fmla="*/ 154868 w 182"/>
                  <a:gd name="T73" fmla="*/ 169967 h 204"/>
                  <a:gd name="T74" fmla="*/ 141593 w 182"/>
                  <a:gd name="T75" fmla="*/ 141272 h 204"/>
                  <a:gd name="T76" fmla="*/ 163717 w 182"/>
                  <a:gd name="T77" fmla="*/ 116990 h 204"/>
                  <a:gd name="T78" fmla="*/ 174779 w 182"/>
                  <a:gd name="T79" fmla="*/ 88295 h 204"/>
                  <a:gd name="T80" fmla="*/ 207965 w 182"/>
                  <a:gd name="T81" fmla="*/ 88295 h 204"/>
                  <a:gd name="T82" fmla="*/ 236726 w 182"/>
                  <a:gd name="T83" fmla="*/ 77258 h 204"/>
                  <a:gd name="T84" fmla="*/ 258850 w 182"/>
                  <a:gd name="T85" fmla="*/ 97124 h 204"/>
                  <a:gd name="T86" fmla="*/ 287611 w 182"/>
                  <a:gd name="T87" fmla="*/ 108161 h 204"/>
                  <a:gd name="T88" fmla="*/ 287611 w 182"/>
                  <a:gd name="T89" fmla="*/ 141272 h 204"/>
                  <a:gd name="T90" fmla="*/ 300886 w 182"/>
                  <a:gd name="T91" fmla="*/ 169967 h 204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w 182"/>
                  <a:gd name="T139" fmla="*/ 0 h 204"/>
                  <a:gd name="T140" fmla="*/ 182 w 182"/>
                  <a:gd name="T141" fmla="*/ 204 h 204"/>
                </a:gdLst>
                <a:ahLst/>
                <a:cxnLst>
                  <a:cxn ang="T92">
                    <a:pos x="T0" y="T1"/>
                  </a:cxn>
                  <a:cxn ang="T93">
                    <a:pos x="T2" y="T3"/>
                  </a:cxn>
                  <a:cxn ang="T94">
                    <a:pos x="T4" y="T5"/>
                  </a:cxn>
                  <a:cxn ang="T95">
                    <a:pos x="T6" y="T7"/>
                  </a:cxn>
                  <a:cxn ang="T96">
                    <a:pos x="T8" y="T9"/>
                  </a:cxn>
                  <a:cxn ang="T97">
                    <a:pos x="T10" y="T11"/>
                  </a:cxn>
                  <a:cxn ang="T98">
                    <a:pos x="T12" y="T13"/>
                  </a:cxn>
                  <a:cxn ang="T99">
                    <a:pos x="T14" y="T15"/>
                  </a:cxn>
                  <a:cxn ang="T100">
                    <a:pos x="T16" y="T17"/>
                  </a:cxn>
                  <a:cxn ang="T101">
                    <a:pos x="T18" y="T19"/>
                  </a:cxn>
                  <a:cxn ang="T102">
                    <a:pos x="T20" y="T21"/>
                  </a:cxn>
                  <a:cxn ang="T103">
                    <a:pos x="T22" y="T23"/>
                  </a:cxn>
                  <a:cxn ang="T104">
                    <a:pos x="T24" y="T25"/>
                  </a:cxn>
                  <a:cxn ang="T105">
                    <a:pos x="T26" y="T27"/>
                  </a:cxn>
                  <a:cxn ang="T106">
                    <a:pos x="T28" y="T29"/>
                  </a:cxn>
                  <a:cxn ang="T107">
                    <a:pos x="T30" y="T31"/>
                  </a:cxn>
                  <a:cxn ang="T108">
                    <a:pos x="T32" y="T33"/>
                  </a:cxn>
                  <a:cxn ang="T109">
                    <a:pos x="T34" y="T35"/>
                  </a:cxn>
                  <a:cxn ang="T110">
                    <a:pos x="T36" y="T37"/>
                  </a:cxn>
                  <a:cxn ang="T111">
                    <a:pos x="T38" y="T39"/>
                  </a:cxn>
                  <a:cxn ang="T112">
                    <a:pos x="T40" y="T41"/>
                  </a:cxn>
                  <a:cxn ang="T113">
                    <a:pos x="T42" y="T43"/>
                  </a:cxn>
                  <a:cxn ang="T114">
                    <a:pos x="T44" y="T45"/>
                  </a:cxn>
                  <a:cxn ang="T115">
                    <a:pos x="T46" y="T47"/>
                  </a:cxn>
                  <a:cxn ang="T116">
                    <a:pos x="T48" y="T49"/>
                  </a:cxn>
                  <a:cxn ang="T117">
                    <a:pos x="T50" y="T51"/>
                  </a:cxn>
                  <a:cxn ang="T118">
                    <a:pos x="T52" y="T53"/>
                  </a:cxn>
                  <a:cxn ang="T119">
                    <a:pos x="T54" y="T55"/>
                  </a:cxn>
                  <a:cxn ang="T120">
                    <a:pos x="T56" y="T57"/>
                  </a:cxn>
                  <a:cxn ang="T121">
                    <a:pos x="T58" y="T59"/>
                  </a:cxn>
                  <a:cxn ang="T122">
                    <a:pos x="T60" y="T61"/>
                  </a:cxn>
                  <a:cxn ang="T123">
                    <a:pos x="T62" y="T63"/>
                  </a:cxn>
                  <a:cxn ang="T124">
                    <a:pos x="T64" y="T65"/>
                  </a:cxn>
                  <a:cxn ang="T125">
                    <a:pos x="T66" y="T67"/>
                  </a:cxn>
                  <a:cxn ang="T126">
                    <a:pos x="T68" y="T69"/>
                  </a:cxn>
                  <a:cxn ang="T127">
                    <a:pos x="T70" y="T71"/>
                  </a:cxn>
                  <a:cxn ang="T128">
                    <a:pos x="T72" y="T73"/>
                  </a:cxn>
                  <a:cxn ang="T129">
                    <a:pos x="T74" y="T75"/>
                  </a:cxn>
                  <a:cxn ang="T130">
                    <a:pos x="T76" y="T77"/>
                  </a:cxn>
                  <a:cxn ang="T131">
                    <a:pos x="T78" y="T79"/>
                  </a:cxn>
                  <a:cxn ang="T132">
                    <a:pos x="T80" y="T81"/>
                  </a:cxn>
                  <a:cxn ang="T133">
                    <a:pos x="T82" y="T83"/>
                  </a:cxn>
                  <a:cxn ang="T134">
                    <a:pos x="T84" y="T85"/>
                  </a:cxn>
                  <a:cxn ang="T135">
                    <a:pos x="T86" y="T87"/>
                  </a:cxn>
                  <a:cxn ang="T136">
                    <a:pos x="T88" y="T89"/>
                  </a:cxn>
                  <a:cxn ang="T137">
                    <a:pos x="T90" y="T91"/>
                  </a:cxn>
                </a:cxnLst>
                <a:rect l="T138" t="T139" r="T140" b="T141"/>
                <a:pathLst>
                  <a:path w="182" h="204">
                    <a:moveTo>
                      <a:pt x="170" y="111"/>
                    </a:moveTo>
                    <a:cubicBezTo>
                      <a:pt x="166" y="107"/>
                      <a:pt x="160" y="102"/>
                      <a:pt x="157" y="96"/>
                    </a:cubicBezTo>
                    <a:cubicBezTo>
                      <a:pt x="153" y="87"/>
                      <a:pt x="158" y="79"/>
                      <a:pt x="157" y="70"/>
                    </a:cubicBezTo>
                    <a:cubicBezTo>
                      <a:pt x="157" y="63"/>
                      <a:pt x="155" y="54"/>
                      <a:pt x="153" y="48"/>
                    </a:cubicBezTo>
                    <a:cubicBezTo>
                      <a:pt x="149" y="37"/>
                      <a:pt x="142" y="28"/>
                      <a:pt x="133" y="21"/>
                    </a:cubicBezTo>
                    <a:cubicBezTo>
                      <a:pt x="119" y="8"/>
                      <a:pt x="100" y="0"/>
                      <a:pt x="78" y="0"/>
                    </a:cubicBezTo>
                    <a:cubicBezTo>
                      <a:pt x="35" y="0"/>
                      <a:pt x="0" y="32"/>
                      <a:pt x="0" y="71"/>
                    </a:cubicBezTo>
                    <a:cubicBezTo>
                      <a:pt x="0" y="74"/>
                      <a:pt x="0" y="77"/>
                      <a:pt x="1" y="79"/>
                    </a:cubicBezTo>
                    <a:cubicBezTo>
                      <a:pt x="1" y="96"/>
                      <a:pt x="6" y="117"/>
                      <a:pt x="22" y="139"/>
                    </a:cubicBezTo>
                    <a:cubicBezTo>
                      <a:pt x="22" y="139"/>
                      <a:pt x="43" y="182"/>
                      <a:pt x="0" y="204"/>
                    </a:cubicBezTo>
                    <a:cubicBezTo>
                      <a:pt x="95" y="204"/>
                      <a:pt x="95" y="204"/>
                      <a:pt x="95" y="204"/>
                    </a:cubicBezTo>
                    <a:cubicBezTo>
                      <a:pt x="95" y="204"/>
                      <a:pt x="102" y="176"/>
                      <a:pt x="113" y="176"/>
                    </a:cubicBezTo>
                    <a:cubicBezTo>
                      <a:pt x="123" y="176"/>
                      <a:pt x="133" y="177"/>
                      <a:pt x="142" y="176"/>
                    </a:cubicBezTo>
                    <a:cubicBezTo>
                      <a:pt x="144" y="177"/>
                      <a:pt x="146" y="176"/>
                      <a:pt x="147" y="176"/>
                    </a:cubicBezTo>
                    <a:cubicBezTo>
                      <a:pt x="147" y="176"/>
                      <a:pt x="147" y="176"/>
                      <a:pt x="147" y="176"/>
                    </a:cubicBezTo>
                    <a:cubicBezTo>
                      <a:pt x="147" y="176"/>
                      <a:pt x="147" y="176"/>
                      <a:pt x="147" y="176"/>
                    </a:cubicBezTo>
                    <a:cubicBezTo>
                      <a:pt x="154" y="173"/>
                      <a:pt x="149" y="157"/>
                      <a:pt x="149" y="157"/>
                    </a:cubicBezTo>
                    <a:cubicBezTo>
                      <a:pt x="153" y="155"/>
                      <a:pt x="156" y="153"/>
                      <a:pt x="156" y="151"/>
                    </a:cubicBezTo>
                    <a:cubicBezTo>
                      <a:pt x="156" y="150"/>
                      <a:pt x="156" y="150"/>
                      <a:pt x="156" y="150"/>
                    </a:cubicBezTo>
                    <a:cubicBezTo>
                      <a:pt x="156" y="148"/>
                      <a:pt x="152" y="146"/>
                      <a:pt x="146" y="145"/>
                    </a:cubicBezTo>
                    <a:cubicBezTo>
                      <a:pt x="149" y="145"/>
                      <a:pt x="149" y="145"/>
                      <a:pt x="149" y="145"/>
                    </a:cubicBezTo>
                    <a:cubicBezTo>
                      <a:pt x="153" y="145"/>
                      <a:pt x="156" y="143"/>
                      <a:pt x="156" y="140"/>
                    </a:cubicBezTo>
                    <a:cubicBezTo>
                      <a:pt x="156" y="140"/>
                      <a:pt x="156" y="140"/>
                      <a:pt x="156" y="140"/>
                    </a:cubicBezTo>
                    <a:cubicBezTo>
                      <a:pt x="156" y="139"/>
                      <a:pt x="156" y="138"/>
                      <a:pt x="155" y="138"/>
                    </a:cubicBezTo>
                    <a:cubicBezTo>
                      <a:pt x="156" y="135"/>
                      <a:pt x="159" y="121"/>
                      <a:pt x="160" y="121"/>
                    </a:cubicBezTo>
                    <a:cubicBezTo>
                      <a:pt x="182" y="119"/>
                      <a:pt x="170" y="111"/>
                      <a:pt x="170" y="111"/>
                    </a:cubicBezTo>
                    <a:close/>
                    <a:moveTo>
                      <a:pt x="66" y="93"/>
                    </a:moveTo>
                    <a:cubicBezTo>
                      <a:pt x="62" y="93"/>
                      <a:pt x="62" y="93"/>
                      <a:pt x="62" y="93"/>
                    </a:cubicBezTo>
                    <a:cubicBezTo>
                      <a:pt x="62" y="95"/>
                      <a:pt x="61" y="97"/>
                      <a:pt x="60" y="99"/>
                    </a:cubicBezTo>
                    <a:cubicBezTo>
                      <a:pt x="62" y="102"/>
                      <a:pt x="62" y="102"/>
                      <a:pt x="62" y="102"/>
                    </a:cubicBezTo>
                    <a:cubicBezTo>
                      <a:pt x="57" y="107"/>
                      <a:pt x="57" y="107"/>
                      <a:pt x="57" y="107"/>
                    </a:cubicBezTo>
                    <a:cubicBezTo>
                      <a:pt x="54" y="105"/>
                      <a:pt x="54" y="105"/>
                      <a:pt x="54" y="105"/>
                    </a:cubicBezTo>
                    <a:cubicBezTo>
                      <a:pt x="52" y="106"/>
                      <a:pt x="50" y="107"/>
                      <a:pt x="48" y="107"/>
                    </a:cubicBezTo>
                    <a:cubicBezTo>
                      <a:pt x="48" y="110"/>
                      <a:pt x="48" y="110"/>
                      <a:pt x="48" y="110"/>
                    </a:cubicBezTo>
                    <a:cubicBezTo>
                      <a:pt x="40" y="110"/>
                      <a:pt x="40" y="110"/>
                      <a:pt x="40" y="110"/>
                    </a:cubicBezTo>
                    <a:cubicBezTo>
                      <a:pt x="40" y="107"/>
                      <a:pt x="40" y="107"/>
                      <a:pt x="40" y="107"/>
                    </a:cubicBezTo>
                    <a:cubicBezTo>
                      <a:pt x="38" y="107"/>
                      <a:pt x="36" y="106"/>
                      <a:pt x="34" y="105"/>
                    </a:cubicBezTo>
                    <a:cubicBezTo>
                      <a:pt x="32" y="107"/>
                      <a:pt x="32" y="107"/>
                      <a:pt x="32" y="107"/>
                    </a:cubicBezTo>
                    <a:cubicBezTo>
                      <a:pt x="26" y="102"/>
                      <a:pt x="26" y="102"/>
                      <a:pt x="26" y="102"/>
                    </a:cubicBezTo>
                    <a:cubicBezTo>
                      <a:pt x="28" y="99"/>
                      <a:pt x="28" y="99"/>
                      <a:pt x="28" y="99"/>
                    </a:cubicBezTo>
                    <a:cubicBezTo>
                      <a:pt x="27" y="97"/>
                      <a:pt x="26" y="95"/>
                      <a:pt x="26" y="93"/>
                    </a:cubicBezTo>
                    <a:cubicBezTo>
                      <a:pt x="22" y="93"/>
                      <a:pt x="22" y="93"/>
                      <a:pt x="22" y="93"/>
                    </a:cubicBezTo>
                    <a:cubicBezTo>
                      <a:pt x="22" y="85"/>
                      <a:pt x="22" y="85"/>
                      <a:pt x="22" y="85"/>
                    </a:cubicBezTo>
                    <a:cubicBezTo>
                      <a:pt x="26" y="85"/>
                      <a:pt x="26" y="85"/>
                      <a:pt x="26" y="85"/>
                    </a:cubicBezTo>
                    <a:cubicBezTo>
                      <a:pt x="26" y="83"/>
                      <a:pt x="27" y="81"/>
                      <a:pt x="28" y="79"/>
                    </a:cubicBezTo>
                    <a:cubicBezTo>
                      <a:pt x="26" y="76"/>
                      <a:pt x="26" y="76"/>
                      <a:pt x="26" y="76"/>
                    </a:cubicBezTo>
                    <a:cubicBezTo>
                      <a:pt x="31" y="71"/>
                      <a:pt x="31" y="71"/>
                      <a:pt x="31" y="71"/>
                    </a:cubicBezTo>
                    <a:cubicBezTo>
                      <a:pt x="34" y="73"/>
                      <a:pt x="34" y="73"/>
                      <a:pt x="34" y="73"/>
                    </a:cubicBezTo>
                    <a:cubicBezTo>
                      <a:pt x="36" y="72"/>
                      <a:pt x="38" y="71"/>
                      <a:pt x="40" y="71"/>
                    </a:cubicBezTo>
                    <a:cubicBezTo>
                      <a:pt x="40" y="68"/>
                      <a:pt x="40" y="68"/>
                      <a:pt x="40" y="68"/>
                    </a:cubicBezTo>
                    <a:cubicBezTo>
                      <a:pt x="48" y="68"/>
                      <a:pt x="48" y="68"/>
                      <a:pt x="48" y="68"/>
                    </a:cubicBezTo>
                    <a:cubicBezTo>
                      <a:pt x="48" y="71"/>
                      <a:pt x="48" y="71"/>
                      <a:pt x="48" y="71"/>
                    </a:cubicBezTo>
                    <a:cubicBezTo>
                      <a:pt x="50" y="71"/>
                      <a:pt x="52" y="72"/>
                      <a:pt x="54" y="73"/>
                    </a:cubicBezTo>
                    <a:cubicBezTo>
                      <a:pt x="57" y="71"/>
                      <a:pt x="57" y="71"/>
                      <a:pt x="57" y="71"/>
                    </a:cubicBezTo>
                    <a:cubicBezTo>
                      <a:pt x="63" y="76"/>
                      <a:pt x="63" y="76"/>
                      <a:pt x="63" y="76"/>
                    </a:cubicBezTo>
                    <a:cubicBezTo>
                      <a:pt x="60" y="79"/>
                      <a:pt x="60" y="79"/>
                      <a:pt x="60" y="79"/>
                    </a:cubicBezTo>
                    <a:cubicBezTo>
                      <a:pt x="61" y="81"/>
                      <a:pt x="62" y="83"/>
                      <a:pt x="63" y="85"/>
                    </a:cubicBezTo>
                    <a:cubicBezTo>
                      <a:pt x="66" y="85"/>
                      <a:pt x="66" y="85"/>
                      <a:pt x="66" y="85"/>
                    </a:cubicBezTo>
                    <a:lnTo>
                      <a:pt x="66" y="93"/>
                    </a:lnTo>
                    <a:close/>
                    <a:moveTo>
                      <a:pt x="136" y="77"/>
                    </a:moveTo>
                    <a:cubicBezTo>
                      <a:pt x="130" y="77"/>
                      <a:pt x="130" y="77"/>
                      <a:pt x="130" y="77"/>
                    </a:cubicBezTo>
                    <a:cubicBezTo>
                      <a:pt x="129" y="80"/>
                      <a:pt x="128" y="84"/>
                      <a:pt x="126" y="87"/>
                    </a:cubicBezTo>
                    <a:cubicBezTo>
                      <a:pt x="130" y="91"/>
                      <a:pt x="130" y="91"/>
                      <a:pt x="130" y="91"/>
                    </a:cubicBezTo>
                    <a:cubicBezTo>
                      <a:pt x="121" y="100"/>
                      <a:pt x="121" y="100"/>
                      <a:pt x="121" y="100"/>
                    </a:cubicBezTo>
                    <a:cubicBezTo>
                      <a:pt x="117" y="96"/>
                      <a:pt x="117" y="96"/>
                      <a:pt x="117" y="96"/>
                    </a:cubicBezTo>
                    <a:cubicBezTo>
                      <a:pt x="114" y="98"/>
                      <a:pt x="110" y="99"/>
                      <a:pt x="107" y="100"/>
                    </a:cubicBezTo>
                    <a:cubicBezTo>
                      <a:pt x="107" y="105"/>
                      <a:pt x="107" y="105"/>
                      <a:pt x="107" y="105"/>
                    </a:cubicBezTo>
                    <a:cubicBezTo>
                      <a:pt x="94" y="105"/>
                      <a:pt x="94" y="105"/>
                      <a:pt x="94" y="105"/>
                    </a:cubicBezTo>
                    <a:cubicBezTo>
                      <a:pt x="94" y="100"/>
                      <a:pt x="94" y="100"/>
                      <a:pt x="94" y="100"/>
                    </a:cubicBezTo>
                    <a:cubicBezTo>
                      <a:pt x="90" y="100"/>
                      <a:pt x="86" y="98"/>
                      <a:pt x="83" y="96"/>
                    </a:cubicBezTo>
                    <a:cubicBezTo>
                      <a:pt x="79" y="100"/>
                      <a:pt x="79" y="100"/>
                      <a:pt x="79" y="100"/>
                    </a:cubicBezTo>
                    <a:cubicBezTo>
                      <a:pt x="70" y="91"/>
                      <a:pt x="70" y="91"/>
                      <a:pt x="70" y="91"/>
                    </a:cubicBezTo>
                    <a:cubicBezTo>
                      <a:pt x="74" y="87"/>
                      <a:pt x="74" y="87"/>
                      <a:pt x="74" y="87"/>
                    </a:cubicBezTo>
                    <a:cubicBezTo>
                      <a:pt x="72" y="84"/>
                      <a:pt x="71" y="81"/>
                      <a:pt x="70" y="77"/>
                    </a:cubicBezTo>
                    <a:cubicBezTo>
                      <a:pt x="64" y="77"/>
                      <a:pt x="64" y="77"/>
                      <a:pt x="64" y="77"/>
                    </a:cubicBezTo>
                    <a:cubicBezTo>
                      <a:pt x="64" y="64"/>
                      <a:pt x="64" y="64"/>
                      <a:pt x="64" y="64"/>
                    </a:cubicBezTo>
                    <a:cubicBezTo>
                      <a:pt x="70" y="64"/>
                      <a:pt x="70" y="64"/>
                      <a:pt x="70" y="64"/>
                    </a:cubicBezTo>
                    <a:cubicBezTo>
                      <a:pt x="70" y="60"/>
                      <a:pt x="72" y="56"/>
                      <a:pt x="74" y="53"/>
                    </a:cubicBezTo>
                    <a:cubicBezTo>
                      <a:pt x="70" y="49"/>
                      <a:pt x="70" y="49"/>
                      <a:pt x="70" y="49"/>
                    </a:cubicBezTo>
                    <a:cubicBezTo>
                      <a:pt x="79" y="40"/>
                      <a:pt x="79" y="40"/>
                      <a:pt x="79" y="40"/>
                    </a:cubicBezTo>
                    <a:cubicBezTo>
                      <a:pt x="83" y="44"/>
                      <a:pt x="83" y="44"/>
                      <a:pt x="83" y="44"/>
                    </a:cubicBezTo>
                    <a:cubicBezTo>
                      <a:pt x="86" y="42"/>
                      <a:pt x="90" y="41"/>
                      <a:pt x="94" y="40"/>
                    </a:cubicBezTo>
                    <a:cubicBezTo>
                      <a:pt x="94" y="35"/>
                      <a:pt x="94" y="35"/>
                      <a:pt x="94" y="35"/>
                    </a:cubicBezTo>
                    <a:cubicBezTo>
                      <a:pt x="107" y="35"/>
                      <a:pt x="107" y="35"/>
                      <a:pt x="107" y="35"/>
                    </a:cubicBezTo>
                    <a:cubicBezTo>
                      <a:pt x="107" y="40"/>
                      <a:pt x="107" y="40"/>
                      <a:pt x="107" y="40"/>
                    </a:cubicBezTo>
                    <a:cubicBezTo>
                      <a:pt x="110" y="41"/>
                      <a:pt x="114" y="42"/>
                      <a:pt x="117" y="44"/>
                    </a:cubicBezTo>
                    <a:cubicBezTo>
                      <a:pt x="121" y="40"/>
                      <a:pt x="121" y="40"/>
                      <a:pt x="121" y="40"/>
                    </a:cubicBezTo>
                    <a:cubicBezTo>
                      <a:pt x="130" y="49"/>
                      <a:pt x="130" y="49"/>
                      <a:pt x="130" y="49"/>
                    </a:cubicBezTo>
                    <a:cubicBezTo>
                      <a:pt x="126" y="53"/>
                      <a:pt x="126" y="53"/>
                      <a:pt x="126" y="53"/>
                    </a:cubicBezTo>
                    <a:cubicBezTo>
                      <a:pt x="128" y="57"/>
                      <a:pt x="130" y="60"/>
                      <a:pt x="130" y="64"/>
                    </a:cubicBezTo>
                    <a:cubicBezTo>
                      <a:pt x="136" y="64"/>
                      <a:pt x="136" y="64"/>
                      <a:pt x="136" y="64"/>
                    </a:cubicBezTo>
                    <a:lnTo>
                      <a:pt x="136" y="77"/>
                    </a:lnTo>
                    <a:close/>
                  </a:path>
                </a:pathLst>
              </a:custGeom>
              <a:solidFill>
                <a:srgbClr val="FCFCFC">
                  <a:alpha val="89018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6152" name="组合 16"/>
            <p:cNvGrpSpPr/>
            <p:nvPr/>
          </p:nvGrpSpPr>
          <p:grpSpPr bwMode="auto">
            <a:xfrm>
              <a:off x="5200650" y="4264025"/>
              <a:ext cx="476250" cy="471488"/>
              <a:chOff x="0" y="0"/>
              <a:chExt cx="453105" cy="448433"/>
            </a:xfrm>
          </p:grpSpPr>
          <p:sp>
            <p:nvSpPr>
              <p:cNvPr id="6180" name="Freeform 136"/>
              <p:cNvSpPr>
                <a:spLocks noChangeArrowheads="1"/>
              </p:cNvSpPr>
              <p:nvPr/>
            </p:nvSpPr>
            <p:spPr bwMode="auto">
              <a:xfrm>
                <a:off x="0" y="251309"/>
                <a:ext cx="453105" cy="197124"/>
              </a:xfrm>
              <a:custGeom>
                <a:avLst/>
                <a:gdLst>
                  <a:gd name="T0" fmla="*/ 227658 w 205"/>
                  <a:gd name="T1" fmla="*/ 42083 h 89"/>
                  <a:gd name="T2" fmla="*/ 103883 w 205"/>
                  <a:gd name="T3" fmla="*/ 0 h 89"/>
                  <a:gd name="T4" fmla="*/ 0 w 205"/>
                  <a:gd name="T5" fmla="*/ 0 h 89"/>
                  <a:gd name="T6" fmla="*/ 0 w 205"/>
                  <a:gd name="T7" fmla="*/ 148397 h 89"/>
                  <a:gd name="T8" fmla="*/ 48626 w 205"/>
                  <a:gd name="T9" fmla="*/ 197124 h 89"/>
                  <a:gd name="T10" fmla="*/ 404479 w 205"/>
                  <a:gd name="T11" fmla="*/ 197124 h 89"/>
                  <a:gd name="T12" fmla="*/ 453105 w 205"/>
                  <a:gd name="T13" fmla="*/ 148397 h 89"/>
                  <a:gd name="T14" fmla="*/ 453105 w 205"/>
                  <a:gd name="T15" fmla="*/ 0 h 89"/>
                  <a:gd name="T16" fmla="*/ 349222 w 205"/>
                  <a:gd name="T17" fmla="*/ 0 h 89"/>
                  <a:gd name="T18" fmla="*/ 227658 w 205"/>
                  <a:gd name="T19" fmla="*/ 42083 h 89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205"/>
                  <a:gd name="T31" fmla="*/ 0 h 89"/>
                  <a:gd name="T32" fmla="*/ 205 w 205"/>
                  <a:gd name="T33" fmla="*/ 89 h 89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205" h="89">
                    <a:moveTo>
                      <a:pt x="103" y="19"/>
                    </a:moveTo>
                    <a:cubicBezTo>
                      <a:pt x="82" y="19"/>
                      <a:pt x="62" y="12"/>
                      <a:pt x="4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67"/>
                      <a:pt x="0" y="67"/>
                      <a:pt x="0" y="67"/>
                    </a:cubicBezTo>
                    <a:cubicBezTo>
                      <a:pt x="0" y="79"/>
                      <a:pt x="10" y="89"/>
                      <a:pt x="22" y="89"/>
                    </a:cubicBezTo>
                    <a:cubicBezTo>
                      <a:pt x="183" y="89"/>
                      <a:pt x="183" y="89"/>
                      <a:pt x="183" y="89"/>
                    </a:cubicBezTo>
                    <a:cubicBezTo>
                      <a:pt x="195" y="89"/>
                      <a:pt x="205" y="79"/>
                      <a:pt x="205" y="67"/>
                    </a:cubicBezTo>
                    <a:cubicBezTo>
                      <a:pt x="205" y="0"/>
                      <a:pt x="205" y="0"/>
                      <a:pt x="205" y="0"/>
                    </a:cubicBezTo>
                    <a:cubicBezTo>
                      <a:pt x="158" y="0"/>
                      <a:pt x="158" y="0"/>
                      <a:pt x="158" y="0"/>
                    </a:cubicBezTo>
                    <a:cubicBezTo>
                      <a:pt x="143" y="12"/>
                      <a:pt x="124" y="19"/>
                      <a:pt x="103" y="19"/>
                    </a:cubicBezTo>
                    <a:close/>
                  </a:path>
                </a:pathLst>
              </a:custGeom>
              <a:solidFill>
                <a:srgbClr val="FCFCFC">
                  <a:alpha val="89018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181" name="Freeform 137"/>
              <p:cNvSpPr>
                <a:spLocks noEditPoints="1" noChangeArrowheads="1"/>
              </p:cNvSpPr>
              <p:nvPr/>
            </p:nvSpPr>
            <p:spPr bwMode="auto">
              <a:xfrm>
                <a:off x="0" y="0"/>
                <a:ext cx="453105" cy="260652"/>
              </a:xfrm>
              <a:custGeom>
                <a:avLst/>
                <a:gdLst>
                  <a:gd name="T0" fmla="*/ 404479 w 205"/>
                  <a:gd name="T1" fmla="*/ 92774 h 118"/>
                  <a:gd name="T2" fmla="*/ 397848 w 205"/>
                  <a:gd name="T3" fmla="*/ 92774 h 118"/>
                  <a:gd name="T4" fmla="*/ 340381 w 205"/>
                  <a:gd name="T5" fmla="*/ 92774 h 118"/>
                  <a:gd name="T6" fmla="*/ 340381 w 205"/>
                  <a:gd name="T7" fmla="*/ 48596 h 118"/>
                  <a:gd name="T8" fmla="*/ 291755 w 205"/>
                  <a:gd name="T9" fmla="*/ 0 h 118"/>
                  <a:gd name="T10" fmla="*/ 161350 w 205"/>
                  <a:gd name="T11" fmla="*/ 0 h 118"/>
                  <a:gd name="T12" fmla="*/ 112724 w 205"/>
                  <a:gd name="T13" fmla="*/ 48596 h 118"/>
                  <a:gd name="T14" fmla="*/ 112724 w 205"/>
                  <a:gd name="T15" fmla="*/ 92774 h 118"/>
                  <a:gd name="T16" fmla="*/ 55257 w 205"/>
                  <a:gd name="T17" fmla="*/ 92774 h 118"/>
                  <a:gd name="T18" fmla="*/ 48626 w 205"/>
                  <a:gd name="T19" fmla="*/ 92774 h 118"/>
                  <a:gd name="T20" fmla="*/ 0 w 205"/>
                  <a:gd name="T21" fmla="*/ 141371 h 118"/>
                  <a:gd name="T22" fmla="*/ 0 w 205"/>
                  <a:gd name="T23" fmla="*/ 223100 h 118"/>
                  <a:gd name="T24" fmla="*/ 119354 w 205"/>
                  <a:gd name="T25" fmla="*/ 223100 h 118"/>
                  <a:gd name="T26" fmla="*/ 227658 w 205"/>
                  <a:gd name="T27" fmla="*/ 260652 h 118"/>
                  <a:gd name="T28" fmla="*/ 333751 w 205"/>
                  <a:gd name="T29" fmla="*/ 223100 h 118"/>
                  <a:gd name="T30" fmla="*/ 453105 w 205"/>
                  <a:gd name="T31" fmla="*/ 223100 h 118"/>
                  <a:gd name="T32" fmla="*/ 453105 w 205"/>
                  <a:gd name="T33" fmla="*/ 141371 h 118"/>
                  <a:gd name="T34" fmla="*/ 404479 w 205"/>
                  <a:gd name="T35" fmla="*/ 92774 h 118"/>
                  <a:gd name="T36" fmla="*/ 148088 w 205"/>
                  <a:gd name="T37" fmla="*/ 57432 h 118"/>
                  <a:gd name="T38" fmla="*/ 148088 w 205"/>
                  <a:gd name="T39" fmla="*/ 48596 h 118"/>
                  <a:gd name="T40" fmla="*/ 161350 w 205"/>
                  <a:gd name="T41" fmla="*/ 37552 h 118"/>
                  <a:gd name="T42" fmla="*/ 291755 w 205"/>
                  <a:gd name="T43" fmla="*/ 37552 h 118"/>
                  <a:gd name="T44" fmla="*/ 305017 w 205"/>
                  <a:gd name="T45" fmla="*/ 48596 h 118"/>
                  <a:gd name="T46" fmla="*/ 305017 w 205"/>
                  <a:gd name="T47" fmla="*/ 57432 h 118"/>
                  <a:gd name="T48" fmla="*/ 305017 w 205"/>
                  <a:gd name="T49" fmla="*/ 92774 h 118"/>
                  <a:gd name="T50" fmla="*/ 148088 w 205"/>
                  <a:gd name="T51" fmla="*/ 92774 h 118"/>
                  <a:gd name="T52" fmla="*/ 148088 w 205"/>
                  <a:gd name="T53" fmla="*/ 57432 h 118"/>
                  <a:gd name="T54" fmla="*/ 223237 w 205"/>
                  <a:gd name="T55" fmla="*/ 223100 h 118"/>
                  <a:gd name="T56" fmla="*/ 187873 w 205"/>
                  <a:gd name="T57" fmla="*/ 189967 h 118"/>
                  <a:gd name="T58" fmla="*/ 223237 w 205"/>
                  <a:gd name="T59" fmla="*/ 154624 h 118"/>
                  <a:gd name="T60" fmla="*/ 258601 w 205"/>
                  <a:gd name="T61" fmla="*/ 189967 h 118"/>
                  <a:gd name="T62" fmla="*/ 223237 w 205"/>
                  <a:gd name="T63" fmla="*/ 223100 h 118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w 205"/>
                  <a:gd name="T97" fmla="*/ 0 h 118"/>
                  <a:gd name="T98" fmla="*/ 205 w 205"/>
                  <a:gd name="T99" fmla="*/ 118 h 118"/>
                </a:gdLst>
                <a:ahLst/>
                <a:cxnLst>
                  <a:cxn ang="T64">
                    <a:pos x="T0" y="T1"/>
                  </a:cxn>
                  <a:cxn ang="T65">
                    <a:pos x="T2" y="T3"/>
                  </a:cxn>
                  <a:cxn ang="T66">
                    <a:pos x="T4" y="T5"/>
                  </a:cxn>
                  <a:cxn ang="T67">
                    <a:pos x="T6" y="T7"/>
                  </a:cxn>
                  <a:cxn ang="T68">
                    <a:pos x="T8" y="T9"/>
                  </a:cxn>
                  <a:cxn ang="T69">
                    <a:pos x="T10" y="T11"/>
                  </a:cxn>
                  <a:cxn ang="T70">
                    <a:pos x="T12" y="T13"/>
                  </a:cxn>
                  <a:cxn ang="T71">
                    <a:pos x="T14" y="T15"/>
                  </a:cxn>
                  <a:cxn ang="T72">
                    <a:pos x="T16" y="T17"/>
                  </a:cxn>
                  <a:cxn ang="T73">
                    <a:pos x="T18" y="T19"/>
                  </a:cxn>
                  <a:cxn ang="T74">
                    <a:pos x="T20" y="T21"/>
                  </a:cxn>
                  <a:cxn ang="T75">
                    <a:pos x="T22" y="T23"/>
                  </a:cxn>
                  <a:cxn ang="T76">
                    <a:pos x="T24" y="T25"/>
                  </a:cxn>
                  <a:cxn ang="T77">
                    <a:pos x="T26" y="T27"/>
                  </a:cxn>
                  <a:cxn ang="T78">
                    <a:pos x="T28" y="T29"/>
                  </a:cxn>
                  <a:cxn ang="T79">
                    <a:pos x="T30" y="T31"/>
                  </a:cxn>
                  <a:cxn ang="T80">
                    <a:pos x="T32" y="T33"/>
                  </a:cxn>
                  <a:cxn ang="T81">
                    <a:pos x="T34" y="T35"/>
                  </a:cxn>
                  <a:cxn ang="T82">
                    <a:pos x="T36" y="T37"/>
                  </a:cxn>
                  <a:cxn ang="T83">
                    <a:pos x="T38" y="T39"/>
                  </a:cxn>
                  <a:cxn ang="T84">
                    <a:pos x="T40" y="T41"/>
                  </a:cxn>
                  <a:cxn ang="T85">
                    <a:pos x="T42" y="T43"/>
                  </a:cxn>
                  <a:cxn ang="T86">
                    <a:pos x="T44" y="T45"/>
                  </a:cxn>
                  <a:cxn ang="T87">
                    <a:pos x="T46" y="T47"/>
                  </a:cxn>
                  <a:cxn ang="T88">
                    <a:pos x="T48" y="T49"/>
                  </a:cxn>
                  <a:cxn ang="T89">
                    <a:pos x="T50" y="T51"/>
                  </a:cxn>
                  <a:cxn ang="T90">
                    <a:pos x="T52" y="T53"/>
                  </a:cxn>
                  <a:cxn ang="T91">
                    <a:pos x="T54" y="T55"/>
                  </a:cxn>
                  <a:cxn ang="T92">
                    <a:pos x="T56" y="T57"/>
                  </a:cxn>
                  <a:cxn ang="T93">
                    <a:pos x="T58" y="T59"/>
                  </a:cxn>
                  <a:cxn ang="T94">
                    <a:pos x="T60" y="T61"/>
                  </a:cxn>
                  <a:cxn ang="T95">
                    <a:pos x="T62" y="T63"/>
                  </a:cxn>
                </a:cxnLst>
                <a:rect l="T96" t="T97" r="T98" b="T99"/>
                <a:pathLst>
                  <a:path w="205" h="118">
                    <a:moveTo>
                      <a:pt x="183" y="42"/>
                    </a:moveTo>
                    <a:cubicBezTo>
                      <a:pt x="180" y="42"/>
                      <a:pt x="180" y="42"/>
                      <a:pt x="180" y="42"/>
                    </a:cubicBezTo>
                    <a:cubicBezTo>
                      <a:pt x="154" y="42"/>
                      <a:pt x="154" y="42"/>
                      <a:pt x="154" y="42"/>
                    </a:cubicBezTo>
                    <a:cubicBezTo>
                      <a:pt x="154" y="22"/>
                      <a:pt x="154" y="22"/>
                      <a:pt x="154" y="22"/>
                    </a:cubicBezTo>
                    <a:cubicBezTo>
                      <a:pt x="154" y="10"/>
                      <a:pt x="144" y="0"/>
                      <a:pt x="132" y="0"/>
                    </a:cubicBezTo>
                    <a:cubicBezTo>
                      <a:pt x="73" y="0"/>
                      <a:pt x="73" y="0"/>
                      <a:pt x="73" y="0"/>
                    </a:cubicBezTo>
                    <a:cubicBezTo>
                      <a:pt x="61" y="0"/>
                      <a:pt x="51" y="10"/>
                      <a:pt x="51" y="22"/>
                    </a:cubicBezTo>
                    <a:cubicBezTo>
                      <a:pt x="51" y="42"/>
                      <a:pt x="51" y="42"/>
                      <a:pt x="51" y="42"/>
                    </a:cubicBezTo>
                    <a:cubicBezTo>
                      <a:pt x="25" y="42"/>
                      <a:pt x="25" y="42"/>
                      <a:pt x="25" y="42"/>
                    </a:cubicBezTo>
                    <a:cubicBezTo>
                      <a:pt x="22" y="42"/>
                      <a:pt x="22" y="42"/>
                      <a:pt x="22" y="42"/>
                    </a:cubicBezTo>
                    <a:cubicBezTo>
                      <a:pt x="10" y="42"/>
                      <a:pt x="0" y="52"/>
                      <a:pt x="0" y="64"/>
                    </a:cubicBezTo>
                    <a:cubicBezTo>
                      <a:pt x="0" y="101"/>
                      <a:pt x="0" y="101"/>
                      <a:pt x="0" y="101"/>
                    </a:cubicBezTo>
                    <a:cubicBezTo>
                      <a:pt x="54" y="101"/>
                      <a:pt x="54" y="101"/>
                      <a:pt x="54" y="101"/>
                    </a:cubicBezTo>
                    <a:cubicBezTo>
                      <a:pt x="67" y="112"/>
                      <a:pt x="84" y="118"/>
                      <a:pt x="103" y="118"/>
                    </a:cubicBezTo>
                    <a:cubicBezTo>
                      <a:pt x="121" y="118"/>
                      <a:pt x="138" y="112"/>
                      <a:pt x="151" y="101"/>
                    </a:cubicBezTo>
                    <a:cubicBezTo>
                      <a:pt x="205" y="101"/>
                      <a:pt x="205" y="101"/>
                      <a:pt x="205" y="101"/>
                    </a:cubicBezTo>
                    <a:cubicBezTo>
                      <a:pt x="205" y="64"/>
                      <a:pt x="205" y="64"/>
                      <a:pt x="205" y="64"/>
                    </a:cubicBezTo>
                    <a:cubicBezTo>
                      <a:pt x="205" y="52"/>
                      <a:pt x="195" y="42"/>
                      <a:pt x="183" y="42"/>
                    </a:cubicBezTo>
                    <a:close/>
                    <a:moveTo>
                      <a:pt x="67" y="26"/>
                    </a:moveTo>
                    <a:cubicBezTo>
                      <a:pt x="67" y="22"/>
                      <a:pt x="67" y="22"/>
                      <a:pt x="67" y="22"/>
                    </a:cubicBezTo>
                    <a:cubicBezTo>
                      <a:pt x="67" y="19"/>
                      <a:pt x="70" y="17"/>
                      <a:pt x="73" y="17"/>
                    </a:cubicBezTo>
                    <a:cubicBezTo>
                      <a:pt x="132" y="17"/>
                      <a:pt x="132" y="17"/>
                      <a:pt x="132" y="17"/>
                    </a:cubicBezTo>
                    <a:cubicBezTo>
                      <a:pt x="135" y="17"/>
                      <a:pt x="138" y="19"/>
                      <a:pt x="138" y="22"/>
                    </a:cubicBezTo>
                    <a:cubicBezTo>
                      <a:pt x="138" y="26"/>
                      <a:pt x="138" y="26"/>
                      <a:pt x="138" y="26"/>
                    </a:cubicBezTo>
                    <a:cubicBezTo>
                      <a:pt x="138" y="42"/>
                      <a:pt x="138" y="42"/>
                      <a:pt x="138" y="42"/>
                    </a:cubicBezTo>
                    <a:cubicBezTo>
                      <a:pt x="67" y="42"/>
                      <a:pt x="67" y="42"/>
                      <a:pt x="67" y="42"/>
                    </a:cubicBezTo>
                    <a:lnTo>
                      <a:pt x="67" y="26"/>
                    </a:lnTo>
                    <a:close/>
                    <a:moveTo>
                      <a:pt x="101" y="101"/>
                    </a:moveTo>
                    <a:cubicBezTo>
                      <a:pt x="92" y="101"/>
                      <a:pt x="85" y="94"/>
                      <a:pt x="85" y="86"/>
                    </a:cubicBezTo>
                    <a:cubicBezTo>
                      <a:pt x="85" y="77"/>
                      <a:pt x="92" y="70"/>
                      <a:pt x="101" y="70"/>
                    </a:cubicBezTo>
                    <a:cubicBezTo>
                      <a:pt x="110" y="70"/>
                      <a:pt x="117" y="77"/>
                      <a:pt x="117" y="86"/>
                    </a:cubicBezTo>
                    <a:cubicBezTo>
                      <a:pt x="117" y="94"/>
                      <a:pt x="110" y="101"/>
                      <a:pt x="101" y="101"/>
                    </a:cubicBezTo>
                    <a:close/>
                  </a:path>
                </a:pathLst>
              </a:custGeom>
              <a:solidFill>
                <a:srgbClr val="FCFCFC">
                  <a:alpha val="89018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6153" name="组合 19"/>
            <p:cNvGrpSpPr/>
            <p:nvPr/>
          </p:nvGrpSpPr>
          <p:grpSpPr bwMode="auto">
            <a:xfrm>
              <a:off x="5187950" y="2997200"/>
              <a:ext cx="495300" cy="533400"/>
              <a:chOff x="0" y="0"/>
              <a:chExt cx="466184" cy="501686"/>
            </a:xfrm>
          </p:grpSpPr>
          <p:sp>
            <p:nvSpPr>
              <p:cNvPr id="6175" name="Freeform 154"/>
              <p:cNvSpPr>
                <a:spLocks noChangeArrowheads="1"/>
              </p:cNvSpPr>
              <p:nvPr/>
            </p:nvSpPr>
            <p:spPr bwMode="auto">
              <a:xfrm>
                <a:off x="141070" y="426012"/>
                <a:ext cx="50449" cy="46712"/>
              </a:xfrm>
              <a:custGeom>
                <a:avLst/>
                <a:gdLst>
                  <a:gd name="T0" fmla="*/ 35095 w 23"/>
                  <a:gd name="T1" fmla="*/ 0 h 21"/>
                  <a:gd name="T2" fmla="*/ 35095 w 23"/>
                  <a:gd name="T3" fmla="*/ 8898 h 21"/>
                  <a:gd name="T4" fmla="*/ 41675 w 23"/>
                  <a:gd name="T5" fmla="*/ 24468 h 21"/>
                  <a:gd name="T6" fmla="*/ 21934 w 23"/>
                  <a:gd name="T7" fmla="*/ 37814 h 21"/>
                  <a:gd name="T8" fmla="*/ 8774 w 23"/>
                  <a:gd name="T9" fmla="*/ 20019 h 21"/>
                  <a:gd name="T10" fmla="*/ 13161 w 23"/>
                  <a:gd name="T11" fmla="*/ 11122 h 21"/>
                  <a:gd name="T12" fmla="*/ 13161 w 23"/>
                  <a:gd name="T13" fmla="*/ 0 h 21"/>
                  <a:gd name="T14" fmla="*/ 0 w 23"/>
                  <a:gd name="T15" fmla="*/ 22244 h 21"/>
                  <a:gd name="T16" fmla="*/ 24128 w 23"/>
                  <a:gd name="T17" fmla="*/ 46712 h 21"/>
                  <a:gd name="T18" fmla="*/ 50449 w 23"/>
                  <a:gd name="T19" fmla="*/ 22244 h 21"/>
                  <a:gd name="T20" fmla="*/ 35095 w 23"/>
                  <a:gd name="T21" fmla="*/ 0 h 2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3"/>
                  <a:gd name="T34" fmla="*/ 0 h 21"/>
                  <a:gd name="T35" fmla="*/ 23 w 23"/>
                  <a:gd name="T36" fmla="*/ 21 h 21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3" h="21">
                    <a:moveTo>
                      <a:pt x="16" y="0"/>
                    </a:moveTo>
                    <a:cubicBezTo>
                      <a:pt x="16" y="4"/>
                      <a:pt x="16" y="4"/>
                      <a:pt x="16" y="4"/>
                    </a:cubicBezTo>
                    <a:cubicBezTo>
                      <a:pt x="18" y="5"/>
                      <a:pt x="19" y="8"/>
                      <a:pt x="19" y="11"/>
                    </a:cubicBezTo>
                    <a:cubicBezTo>
                      <a:pt x="18" y="15"/>
                      <a:pt x="15" y="18"/>
                      <a:pt x="10" y="17"/>
                    </a:cubicBezTo>
                    <a:cubicBezTo>
                      <a:pt x="6" y="17"/>
                      <a:pt x="3" y="13"/>
                      <a:pt x="4" y="9"/>
                    </a:cubicBezTo>
                    <a:cubicBezTo>
                      <a:pt x="4" y="7"/>
                      <a:pt x="5" y="6"/>
                      <a:pt x="6" y="5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3" y="2"/>
                      <a:pt x="0" y="6"/>
                      <a:pt x="0" y="10"/>
                    </a:cubicBezTo>
                    <a:cubicBezTo>
                      <a:pt x="0" y="16"/>
                      <a:pt x="5" y="21"/>
                      <a:pt x="11" y="21"/>
                    </a:cubicBezTo>
                    <a:cubicBezTo>
                      <a:pt x="18" y="21"/>
                      <a:pt x="23" y="16"/>
                      <a:pt x="23" y="10"/>
                    </a:cubicBezTo>
                    <a:cubicBezTo>
                      <a:pt x="23" y="5"/>
                      <a:pt x="20" y="1"/>
                      <a:pt x="16" y="0"/>
                    </a:cubicBezTo>
                    <a:close/>
                  </a:path>
                </a:pathLst>
              </a:custGeom>
              <a:solidFill>
                <a:srgbClr val="FCFCFC">
                  <a:alpha val="89018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176" name="Rectangle 155"/>
              <p:cNvSpPr>
                <a:spLocks noChangeArrowheads="1"/>
              </p:cNvSpPr>
              <p:nvPr/>
            </p:nvSpPr>
            <p:spPr bwMode="auto">
              <a:xfrm>
                <a:off x="160689" y="419472"/>
                <a:ext cx="9342" cy="32698"/>
              </a:xfrm>
              <a:prstGeom prst="rect">
                <a:avLst/>
              </a:prstGeom>
              <a:solidFill>
                <a:srgbClr val="FCFCFC">
                  <a:alpha val="89018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80604020202020204" pitchFamily="34" charset="0"/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80604020202020204" pitchFamily="34" charset="0"/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80604020202020204" pitchFamily="34" charset="0"/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80604020202020204" pitchFamily="34" charset="0"/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9pPr>
              </a:lstStyle>
              <a:p>
                <a:pPr eaLnBrk="1" hangingPunct="1"/>
                <a:endParaRPr lang="zh-CN" altLang="zh-CN">
                  <a:solidFill>
                    <a:srgbClr val="000000"/>
                  </a:solidFill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6177" name="Freeform 156"/>
              <p:cNvSpPr>
                <a:spLocks noEditPoints="1" noChangeArrowheads="1"/>
              </p:cNvSpPr>
              <p:nvPr/>
            </p:nvSpPr>
            <p:spPr bwMode="auto">
              <a:xfrm>
                <a:off x="39238" y="81278"/>
                <a:ext cx="260652" cy="260652"/>
              </a:xfrm>
              <a:custGeom>
                <a:avLst/>
                <a:gdLst>
                  <a:gd name="T0" fmla="*/ 53014 w 118"/>
                  <a:gd name="T1" fmla="*/ 41969 h 118"/>
                  <a:gd name="T2" fmla="*/ 41969 w 118"/>
                  <a:gd name="T3" fmla="*/ 207638 h 118"/>
                  <a:gd name="T4" fmla="*/ 207638 w 118"/>
                  <a:gd name="T5" fmla="*/ 218683 h 118"/>
                  <a:gd name="T6" fmla="*/ 218683 w 118"/>
                  <a:gd name="T7" fmla="*/ 53014 h 118"/>
                  <a:gd name="T8" fmla="*/ 53014 w 118"/>
                  <a:gd name="T9" fmla="*/ 41969 h 118"/>
                  <a:gd name="T10" fmla="*/ 141371 w 118"/>
                  <a:gd name="T11" fmla="*/ 185549 h 118"/>
                  <a:gd name="T12" fmla="*/ 141371 w 118"/>
                  <a:gd name="T13" fmla="*/ 205429 h 118"/>
                  <a:gd name="T14" fmla="*/ 123699 w 118"/>
                  <a:gd name="T15" fmla="*/ 205429 h 118"/>
                  <a:gd name="T16" fmla="*/ 123699 w 118"/>
                  <a:gd name="T17" fmla="*/ 187758 h 118"/>
                  <a:gd name="T18" fmla="*/ 90566 w 118"/>
                  <a:gd name="T19" fmla="*/ 178922 h 118"/>
                  <a:gd name="T20" fmla="*/ 94983 w 118"/>
                  <a:gd name="T21" fmla="*/ 156833 h 118"/>
                  <a:gd name="T22" fmla="*/ 128117 w 118"/>
                  <a:gd name="T23" fmla="*/ 165669 h 118"/>
                  <a:gd name="T24" fmla="*/ 145788 w 118"/>
                  <a:gd name="T25" fmla="*/ 154624 h 118"/>
                  <a:gd name="T26" fmla="*/ 125908 w 118"/>
                  <a:gd name="T27" fmla="*/ 136953 h 118"/>
                  <a:gd name="T28" fmla="*/ 90566 w 118"/>
                  <a:gd name="T29" fmla="*/ 101610 h 118"/>
                  <a:gd name="T30" fmla="*/ 123699 w 118"/>
                  <a:gd name="T31" fmla="*/ 68476 h 118"/>
                  <a:gd name="T32" fmla="*/ 123699 w 118"/>
                  <a:gd name="T33" fmla="*/ 50805 h 118"/>
                  <a:gd name="T34" fmla="*/ 141371 w 118"/>
                  <a:gd name="T35" fmla="*/ 50805 h 118"/>
                  <a:gd name="T36" fmla="*/ 141371 w 118"/>
                  <a:gd name="T37" fmla="*/ 66267 h 118"/>
                  <a:gd name="T38" fmla="*/ 170086 w 118"/>
                  <a:gd name="T39" fmla="*/ 72894 h 118"/>
                  <a:gd name="T40" fmla="*/ 163460 w 118"/>
                  <a:gd name="T41" fmla="*/ 94983 h 118"/>
                  <a:gd name="T42" fmla="*/ 136953 w 118"/>
                  <a:gd name="T43" fmla="*/ 88357 h 118"/>
                  <a:gd name="T44" fmla="*/ 121490 w 118"/>
                  <a:gd name="T45" fmla="*/ 99401 h 118"/>
                  <a:gd name="T46" fmla="*/ 143579 w 118"/>
                  <a:gd name="T47" fmla="*/ 114864 h 118"/>
                  <a:gd name="T48" fmla="*/ 174504 w 118"/>
                  <a:gd name="T49" fmla="*/ 152415 h 118"/>
                  <a:gd name="T50" fmla="*/ 141371 w 118"/>
                  <a:gd name="T51" fmla="*/ 185549 h 118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118"/>
                  <a:gd name="T79" fmla="*/ 0 h 118"/>
                  <a:gd name="T80" fmla="*/ 118 w 118"/>
                  <a:gd name="T81" fmla="*/ 118 h 118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118" h="118">
                    <a:moveTo>
                      <a:pt x="24" y="19"/>
                    </a:moveTo>
                    <a:cubicBezTo>
                      <a:pt x="2" y="39"/>
                      <a:pt x="0" y="72"/>
                      <a:pt x="19" y="94"/>
                    </a:cubicBezTo>
                    <a:cubicBezTo>
                      <a:pt x="38" y="116"/>
                      <a:pt x="72" y="118"/>
                      <a:pt x="94" y="99"/>
                    </a:cubicBezTo>
                    <a:cubicBezTo>
                      <a:pt x="115" y="79"/>
                      <a:pt x="118" y="46"/>
                      <a:pt x="99" y="24"/>
                    </a:cubicBezTo>
                    <a:cubicBezTo>
                      <a:pt x="79" y="2"/>
                      <a:pt x="46" y="0"/>
                      <a:pt x="24" y="19"/>
                    </a:cubicBezTo>
                    <a:close/>
                    <a:moveTo>
                      <a:pt x="64" y="84"/>
                    </a:moveTo>
                    <a:cubicBezTo>
                      <a:pt x="64" y="93"/>
                      <a:pt x="64" y="93"/>
                      <a:pt x="64" y="93"/>
                    </a:cubicBezTo>
                    <a:cubicBezTo>
                      <a:pt x="56" y="93"/>
                      <a:pt x="56" y="93"/>
                      <a:pt x="56" y="93"/>
                    </a:cubicBezTo>
                    <a:cubicBezTo>
                      <a:pt x="56" y="85"/>
                      <a:pt x="56" y="85"/>
                      <a:pt x="56" y="85"/>
                    </a:cubicBezTo>
                    <a:cubicBezTo>
                      <a:pt x="50" y="85"/>
                      <a:pt x="44" y="83"/>
                      <a:pt x="41" y="81"/>
                    </a:cubicBezTo>
                    <a:cubicBezTo>
                      <a:pt x="43" y="71"/>
                      <a:pt x="43" y="71"/>
                      <a:pt x="43" y="71"/>
                    </a:cubicBezTo>
                    <a:cubicBezTo>
                      <a:pt x="47" y="73"/>
                      <a:pt x="52" y="75"/>
                      <a:pt x="58" y="75"/>
                    </a:cubicBezTo>
                    <a:cubicBezTo>
                      <a:pt x="63" y="75"/>
                      <a:pt x="66" y="73"/>
                      <a:pt x="66" y="70"/>
                    </a:cubicBezTo>
                    <a:cubicBezTo>
                      <a:pt x="66" y="66"/>
                      <a:pt x="63" y="64"/>
                      <a:pt x="57" y="62"/>
                    </a:cubicBezTo>
                    <a:cubicBezTo>
                      <a:pt x="48" y="59"/>
                      <a:pt x="41" y="55"/>
                      <a:pt x="41" y="46"/>
                    </a:cubicBezTo>
                    <a:cubicBezTo>
                      <a:pt x="41" y="39"/>
                      <a:pt x="47" y="33"/>
                      <a:pt x="56" y="31"/>
                    </a:cubicBezTo>
                    <a:cubicBezTo>
                      <a:pt x="56" y="23"/>
                      <a:pt x="56" y="23"/>
                      <a:pt x="56" y="23"/>
                    </a:cubicBezTo>
                    <a:cubicBezTo>
                      <a:pt x="64" y="23"/>
                      <a:pt x="64" y="23"/>
                      <a:pt x="64" y="23"/>
                    </a:cubicBezTo>
                    <a:cubicBezTo>
                      <a:pt x="64" y="30"/>
                      <a:pt x="64" y="30"/>
                      <a:pt x="64" y="30"/>
                    </a:cubicBezTo>
                    <a:cubicBezTo>
                      <a:pt x="70" y="30"/>
                      <a:pt x="74" y="32"/>
                      <a:pt x="77" y="33"/>
                    </a:cubicBezTo>
                    <a:cubicBezTo>
                      <a:pt x="74" y="43"/>
                      <a:pt x="74" y="43"/>
                      <a:pt x="74" y="43"/>
                    </a:cubicBezTo>
                    <a:cubicBezTo>
                      <a:pt x="72" y="42"/>
                      <a:pt x="68" y="40"/>
                      <a:pt x="62" y="40"/>
                    </a:cubicBezTo>
                    <a:cubicBezTo>
                      <a:pt x="56" y="40"/>
                      <a:pt x="55" y="42"/>
                      <a:pt x="55" y="45"/>
                    </a:cubicBezTo>
                    <a:cubicBezTo>
                      <a:pt x="55" y="48"/>
                      <a:pt x="58" y="50"/>
                      <a:pt x="65" y="52"/>
                    </a:cubicBezTo>
                    <a:cubicBezTo>
                      <a:pt x="75" y="56"/>
                      <a:pt x="79" y="61"/>
                      <a:pt x="79" y="69"/>
                    </a:cubicBezTo>
                    <a:cubicBezTo>
                      <a:pt x="79" y="76"/>
                      <a:pt x="74" y="83"/>
                      <a:pt x="64" y="84"/>
                    </a:cubicBezTo>
                    <a:close/>
                  </a:path>
                </a:pathLst>
              </a:custGeom>
              <a:solidFill>
                <a:srgbClr val="FCFCFC">
                  <a:alpha val="89018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178" name="Freeform 157"/>
              <p:cNvSpPr>
                <a:spLocks noEditPoints="1" noChangeArrowheads="1"/>
              </p:cNvSpPr>
              <p:nvPr/>
            </p:nvSpPr>
            <p:spPr bwMode="auto">
              <a:xfrm>
                <a:off x="0" y="0"/>
                <a:ext cx="338194" cy="501686"/>
              </a:xfrm>
              <a:custGeom>
                <a:avLst/>
                <a:gdLst>
                  <a:gd name="T0" fmla="*/ 305038 w 153"/>
                  <a:gd name="T1" fmla="*/ 391182 h 227"/>
                  <a:gd name="T2" fmla="*/ 35367 w 153"/>
                  <a:gd name="T3" fmla="*/ 391182 h 227"/>
                  <a:gd name="T4" fmla="*/ 35367 w 153"/>
                  <a:gd name="T5" fmla="*/ 35361 h 227"/>
                  <a:gd name="T6" fmla="*/ 305038 w 153"/>
                  <a:gd name="T7" fmla="*/ 35361 h 227"/>
                  <a:gd name="T8" fmla="*/ 305038 w 153"/>
                  <a:gd name="T9" fmla="*/ 227637 h 227"/>
                  <a:gd name="T10" fmla="*/ 307248 w 153"/>
                  <a:gd name="T11" fmla="*/ 225427 h 227"/>
                  <a:gd name="T12" fmla="*/ 338194 w 153"/>
                  <a:gd name="T13" fmla="*/ 207747 h 227"/>
                  <a:gd name="T14" fmla="*/ 338194 w 153"/>
                  <a:gd name="T15" fmla="*/ 28731 h 227"/>
                  <a:gd name="T16" fmla="*/ 311669 w 153"/>
                  <a:gd name="T17" fmla="*/ 0 h 227"/>
                  <a:gd name="T18" fmla="*/ 26525 w 153"/>
                  <a:gd name="T19" fmla="*/ 0 h 227"/>
                  <a:gd name="T20" fmla="*/ 0 w 153"/>
                  <a:gd name="T21" fmla="*/ 28731 h 227"/>
                  <a:gd name="T22" fmla="*/ 0 w 153"/>
                  <a:gd name="T23" fmla="*/ 475165 h 227"/>
                  <a:gd name="T24" fmla="*/ 26525 w 153"/>
                  <a:gd name="T25" fmla="*/ 501686 h 227"/>
                  <a:gd name="T26" fmla="*/ 311669 w 153"/>
                  <a:gd name="T27" fmla="*/ 501686 h 227"/>
                  <a:gd name="T28" fmla="*/ 338194 w 153"/>
                  <a:gd name="T29" fmla="*/ 475165 h 227"/>
                  <a:gd name="T30" fmla="*/ 338194 w 153"/>
                  <a:gd name="T31" fmla="*/ 388972 h 227"/>
                  <a:gd name="T32" fmla="*/ 305038 w 153"/>
                  <a:gd name="T33" fmla="*/ 366872 h 227"/>
                  <a:gd name="T34" fmla="*/ 305038 w 153"/>
                  <a:gd name="T35" fmla="*/ 391182 h 227"/>
                  <a:gd name="T36" fmla="*/ 165781 w 153"/>
                  <a:gd name="T37" fmla="*/ 488426 h 227"/>
                  <a:gd name="T38" fmla="*/ 123783 w 153"/>
                  <a:gd name="T39" fmla="*/ 444224 h 227"/>
                  <a:gd name="T40" fmla="*/ 165781 w 153"/>
                  <a:gd name="T41" fmla="*/ 402233 h 227"/>
                  <a:gd name="T42" fmla="*/ 209990 w 153"/>
                  <a:gd name="T43" fmla="*/ 444224 h 227"/>
                  <a:gd name="T44" fmla="*/ 165781 w 153"/>
                  <a:gd name="T45" fmla="*/ 488426 h 227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w 153"/>
                  <a:gd name="T70" fmla="*/ 0 h 227"/>
                  <a:gd name="T71" fmla="*/ 153 w 153"/>
                  <a:gd name="T72" fmla="*/ 227 h 227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T69" t="T70" r="T71" b="T72"/>
                <a:pathLst>
                  <a:path w="153" h="227">
                    <a:moveTo>
                      <a:pt x="138" y="177"/>
                    </a:moveTo>
                    <a:cubicBezTo>
                      <a:pt x="16" y="177"/>
                      <a:pt x="16" y="177"/>
                      <a:pt x="16" y="177"/>
                    </a:cubicBezTo>
                    <a:cubicBezTo>
                      <a:pt x="16" y="16"/>
                      <a:pt x="16" y="16"/>
                      <a:pt x="16" y="16"/>
                    </a:cubicBezTo>
                    <a:cubicBezTo>
                      <a:pt x="138" y="16"/>
                      <a:pt x="138" y="16"/>
                      <a:pt x="138" y="16"/>
                    </a:cubicBezTo>
                    <a:cubicBezTo>
                      <a:pt x="138" y="103"/>
                      <a:pt x="138" y="103"/>
                      <a:pt x="138" y="103"/>
                    </a:cubicBezTo>
                    <a:cubicBezTo>
                      <a:pt x="138" y="103"/>
                      <a:pt x="139" y="102"/>
                      <a:pt x="139" y="102"/>
                    </a:cubicBezTo>
                    <a:cubicBezTo>
                      <a:pt x="144" y="98"/>
                      <a:pt x="148" y="95"/>
                      <a:pt x="153" y="94"/>
                    </a:cubicBezTo>
                    <a:cubicBezTo>
                      <a:pt x="153" y="13"/>
                      <a:pt x="153" y="13"/>
                      <a:pt x="153" y="13"/>
                    </a:cubicBezTo>
                    <a:cubicBezTo>
                      <a:pt x="153" y="6"/>
                      <a:pt x="148" y="0"/>
                      <a:pt x="141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6" y="0"/>
                      <a:pt x="0" y="6"/>
                      <a:pt x="0" y="13"/>
                    </a:cubicBezTo>
                    <a:cubicBezTo>
                      <a:pt x="0" y="215"/>
                      <a:pt x="0" y="215"/>
                      <a:pt x="0" y="215"/>
                    </a:cubicBezTo>
                    <a:cubicBezTo>
                      <a:pt x="0" y="222"/>
                      <a:pt x="6" y="227"/>
                      <a:pt x="12" y="227"/>
                    </a:cubicBezTo>
                    <a:cubicBezTo>
                      <a:pt x="141" y="227"/>
                      <a:pt x="141" y="227"/>
                      <a:pt x="141" y="227"/>
                    </a:cubicBezTo>
                    <a:cubicBezTo>
                      <a:pt x="148" y="227"/>
                      <a:pt x="153" y="222"/>
                      <a:pt x="153" y="215"/>
                    </a:cubicBezTo>
                    <a:cubicBezTo>
                      <a:pt x="153" y="176"/>
                      <a:pt x="153" y="176"/>
                      <a:pt x="153" y="176"/>
                    </a:cubicBezTo>
                    <a:cubicBezTo>
                      <a:pt x="148" y="174"/>
                      <a:pt x="142" y="170"/>
                      <a:pt x="138" y="166"/>
                    </a:cubicBezTo>
                    <a:lnTo>
                      <a:pt x="138" y="177"/>
                    </a:lnTo>
                    <a:close/>
                    <a:moveTo>
                      <a:pt x="75" y="221"/>
                    </a:moveTo>
                    <a:cubicBezTo>
                      <a:pt x="65" y="221"/>
                      <a:pt x="56" y="212"/>
                      <a:pt x="56" y="201"/>
                    </a:cubicBezTo>
                    <a:cubicBezTo>
                      <a:pt x="56" y="191"/>
                      <a:pt x="65" y="182"/>
                      <a:pt x="75" y="182"/>
                    </a:cubicBezTo>
                    <a:cubicBezTo>
                      <a:pt x="86" y="182"/>
                      <a:pt x="95" y="191"/>
                      <a:pt x="95" y="201"/>
                    </a:cubicBezTo>
                    <a:cubicBezTo>
                      <a:pt x="95" y="212"/>
                      <a:pt x="86" y="221"/>
                      <a:pt x="75" y="221"/>
                    </a:cubicBezTo>
                    <a:close/>
                  </a:path>
                </a:pathLst>
              </a:custGeom>
              <a:solidFill>
                <a:srgbClr val="FCFCFC">
                  <a:alpha val="89018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179" name="Freeform 158"/>
              <p:cNvSpPr>
                <a:spLocks noEditPoints="1" noChangeArrowheads="1"/>
              </p:cNvSpPr>
              <p:nvPr/>
            </p:nvSpPr>
            <p:spPr bwMode="auto">
              <a:xfrm>
                <a:off x="275600" y="202729"/>
                <a:ext cx="190584" cy="190584"/>
              </a:xfrm>
              <a:custGeom>
                <a:avLst/>
                <a:gdLst>
                  <a:gd name="T0" fmla="*/ 159559 w 86"/>
                  <a:gd name="T1" fmla="*/ 37674 h 86"/>
                  <a:gd name="T2" fmla="*/ 39890 w 86"/>
                  <a:gd name="T3" fmla="*/ 31025 h 86"/>
                  <a:gd name="T4" fmla="*/ 31025 w 86"/>
                  <a:gd name="T5" fmla="*/ 150694 h 86"/>
                  <a:gd name="T6" fmla="*/ 152910 w 86"/>
                  <a:gd name="T7" fmla="*/ 159559 h 86"/>
                  <a:gd name="T8" fmla="*/ 159559 w 86"/>
                  <a:gd name="T9" fmla="*/ 37674 h 86"/>
                  <a:gd name="T10" fmla="*/ 101940 w 86"/>
                  <a:gd name="T11" fmla="*/ 139614 h 86"/>
                  <a:gd name="T12" fmla="*/ 101940 w 86"/>
                  <a:gd name="T13" fmla="*/ 155127 h 86"/>
                  <a:gd name="T14" fmla="*/ 88644 w 86"/>
                  <a:gd name="T15" fmla="*/ 155127 h 86"/>
                  <a:gd name="T16" fmla="*/ 88644 w 86"/>
                  <a:gd name="T17" fmla="*/ 141830 h 86"/>
                  <a:gd name="T18" fmla="*/ 62051 w 86"/>
                  <a:gd name="T19" fmla="*/ 135182 h 86"/>
                  <a:gd name="T20" fmla="*/ 66483 w 86"/>
                  <a:gd name="T21" fmla="*/ 117453 h 86"/>
                  <a:gd name="T22" fmla="*/ 90860 w 86"/>
                  <a:gd name="T23" fmla="*/ 124101 h 86"/>
                  <a:gd name="T24" fmla="*/ 106372 w 86"/>
                  <a:gd name="T25" fmla="*/ 115237 h 86"/>
                  <a:gd name="T26" fmla="*/ 90860 w 86"/>
                  <a:gd name="T27" fmla="*/ 101940 h 86"/>
                  <a:gd name="T28" fmla="*/ 64267 w 86"/>
                  <a:gd name="T29" fmla="*/ 75347 h 86"/>
                  <a:gd name="T30" fmla="*/ 88644 w 86"/>
                  <a:gd name="T31" fmla="*/ 48754 h 86"/>
                  <a:gd name="T32" fmla="*/ 88644 w 86"/>
                  <a:gd name="T33" fmla="*/ 33241 h 86"/>
                  <a:gd name="T34" fmla="*/ 104156 w 86"/>
                  <a:gd name="T35" fmla="*/ 33241 h 86"/>
                  <a:gd name="T36" fmla="*/ 104156 w 86"/>
                  <a:gd name="T37" fmla="*/ 46538 h 86"/>
                  <a:gd name="T38" fmla="*/ 124101 w 86"/>
                  <a:gd name="T39" fmla="*/ 50970 h 86"/>
                  <a:gd name="T40" fmla="*/ 119669 w 86"/>
                  <a:gd name="T41" fmla="*/ 68699 h 86"/>
                  <a:gd name="T42" fmla="*/ 99724 w 86"/>
                  <a:gd name="T43" fmla="*/ 64267 h 86"/>
                  <a:gd name="T44" fmla="*/ 86428 w 86"/>
                  <a:gd name="T45" fmla="*/ 70915 h 86"/>
                  <a:gd name="T46" fmla="*/ 104156 w 86"/>
                  <a:gd name="T47" fmla="*/ 84212 h 86"/>
                  <a:gd name="T48" fmla="*/ 128533 w 86"/>
                  <a:gd name="T49" fmla="*/ 113021 h 86"/>
                  <a:gd name="T50" fmla="*/ 101940 w 86"/>
                  <a:gd name="T51" fmla="*/ 139614 h 8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86"/>
                  <a:gd name="T79" fmla="*/ 0 h 86"/>
                  <a:gd name="T80" fmla="*/ 86 w 86"/>
                  <a:gd name="T81" fmla="*/ 86 h 86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86" h="86">
                    <a:moveTo>
                      <a:pt x="72" y="17"/>
                    </a:moveTo>
                    <a:cubicBezTo>
                      <a:pt x="58" y="1"/>
                      <a:pt x="34" y="0"/>
                      <a:pt x="18" y="14"/>
                    </a:cubicBezTo>
                    <a:cubicBezTo>
                      <a:pt x="2" y="28"/>
                      <a:pt x="0" y="52"/>
                      <a:pt x="14" y="68"/>
                    </a:cubicBezTo>
                    <a:cubicBezTo>
                      <a:pt x="28" y="84"/>
                      <a:pt x="53" y="86"/>
                      <a:pt x="69" y="72"/>
                    </a:cubicBezTo>
                    <a:cubicBezTo>
                      <a:pt x="85" y="58"/>
                      <a:pt x="86" y="33"/>
                      <a:pt x="72" y="17"/>
                    </a:cubicBezTo>
                    <a:close/>
                    <a:moveTo>
                      <a:pt x="46" y="63"/>
                    </a:moveTo>
                    <a:cubicBezTo>
                      <a:pt x="46" y="70"/>
                      <a:pt x="46" y="70"/>
                      <a:pt x="46" y="70"/>
                    </a:cubicBezTo>
                    <a:cubicBezTo>
                      <a:pt x="40" y="70"/>
                      <a:pt x="40" y="70"/>
                      <a:pt x="40" y="70"/>
                    </a:cubicBezTo>
                    <a:cubicBezTo>
                      <a:pt x="40" y="64"/>
                      <a:pt x="40" y="64"/>
                      <a:pt x="40" y="64"/>
                    </a:cubicBezTo>
                    <a:cubicBezTo>
                      <a:pt x="35" y="64"/>
                      <a:pt x="31" y="62"/>
                      <a:pt x="28" y="61"/>
                    </a:cubicBezTo>
                    <a:cubicBezTo>
                      <a:pt x="30" y="53"/>
                      <a:pt x="30" y="53"/>
                      <a:pt x="30" y="53"/>
                    </a:cubicBezTo>
                    <a:cubicBezTo>
                      <a:pt x="33" y="55"/>
                      <a:pt x="37" y="56"/>
                      <a:pt x="41" y="56"/>
                    </a:cubicBezTo>
                    <a:cubicBezTo>
                      <a:pt x="45" y="56"/>
                      <a:pt x="48" y="54"/>
                      <a:pt x="48" y="52"/>
                    </a:cubicBezTo>
                    <a:cubicBezTo>
                      <a:pt x="48" y="49"/>
                      <a:pt x="46" y="48"/>
                      <a:pt x="41" y="46"/>
                    </a:cubicBezTo>
                    <a:cubicBezTo>
                      <a:pt x="34" y="44"/>
                      <a:pt x="29" y="40"/>
                      <a:pt x="29" y="34"/>
                    </a:cubicBezTo>
                    <a:cubicBezTo>
                      <a:pt x="29" y="28"/>
                      <a:pt x="33" y="23"/>
                      <a:pt x="40" y="22"/>
                    </a:cubicBezTo>
                    <a:cubicBezTo>
                      <a:pt x="40" y="15"/>
                      <a:pt x="40" y="15"/>
                      <a:pt x="40" y="15"/>
                    </a:cubicBezTo>
                    <a:cubicBezTo>
                      <a:pt x="47" y="15"/>
                      <a:pt x="47" y="15"/>
                      <a:pt x="47" y="15"/>
                    </a:cubicBezTo>
                    <a:cubicBezTo>
                      <a:pt x="47" y="21"/>
                      <a:pt x="47" y="21"/>
                      <a:pt x="47" y="21"/>
                    </a:cubicBezTo>
                    <a:cubicBezTo>
                      <a:pt x="51" y="21"/>
                      <a:pt x="54" y="22"/>
                      <a:pt x="56" y="23"/>
                    </a:cubicBezTo>
                    <a:cubicBezTo>
                      <a:pt x="54" y="31"/>
                      <a:pt x="54" y="31"/>
                      <a:pt x="54" y="31"/>
                    </a:cubicBezTo>
                    <a:cubicBezTo>
                      <a:pt x="53" y="30"/>
                      <a:pt x="50" y="29"/>
                      <a:pt x="45" y="29"/>
                    </a:cubicBezTo>
                    <a:cubicBezTo>
                      <a:pt x="40" y="29"/>
                      <a:pt x="39" y="31"/>
                      <a:pt x="39" y="32"/>
                    </a:cubicBezTo>
                    <a:cubicBezTo>
                      <a:pt x="39" y="35"/>
                      <a:pt x="41" y="36"/>
                      <a:pt x="47" y="38"/>
                    </a:cubicBezTo>
                    <a:cubicBezTo>
                      <a:pt x="55" y="41"/>
                      <a:pt x="58" y="45"/>
                      <a:pt x="58" y="51"/>
                    </a:cubicBezTo>
                    <a:cubicBezTo>
                      <a:pt x="58" y="57"/>
                      <a:pt x="54" y="62"/>
                      <a:pt x="46" y="63"/>
                    </a:cubicBezTo>
                    <a:close/>
                  </a:path>
                </a:pathLst>
              </a:custGeom>
              <a:solidFill>
                <a:srgbClr val="FCFCFC">
                  <a:alpha val="89018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6154" name="组合 25"/>
            <p:cNvGrpSpPr/>
            <p:nvPr/>
          </p:nvGrpSpPr>
          <p:grpSpPr bwMode="auto">
            <a:xfrm>
              <a:off x="6553200" y="4222750"/>
              <a:ext cx="444500" cy="568325"/>
              <a:chOff x="0" y="0"/>
              <a:chExt cx="563562" cy="720725"/>
            </a:xfrm>
          </p:grpSpPr>
          <p:sp>
            <p:nvSpPr>
              <p:cNvPr id="6172" name="Freeform 32"/>
              <p:cNvSpPr>
                <a:spLocks noChangeArrowheads="1"/>
              </p:cNvSpPr>
              <p:nvPr/>
            </p:nvSpPr>
            <p:spPr bwMode="auto">
              <a:xfrm>
                <a:off x="209550" y="0"/>
                <a:ext cx="142875" cy="720725"/>
              </a:xfrm>
              <a:custGeom>
                <a:avLst/>
                <a:gdLst>
                  <a:gd name="T0" fmla="*/ 142875 w 64"/>
                  <a:gd name="T1" fmla="*/ 648877 h 321"/>
                  <a:gd name="T2" fmla="*/ 71438 w 64"/>
                  <a:gd name="T3" fmla="*/ 720725 h 321"/>
                  <a:gd name="T4" fmla="*/ 0 w 64"/>
                  <a:gd name="T5" fmla="*/ 648877 h 321"/>
                  <a:gd name="T6" fmla="*/ 0 w 64"/>
                  <a:gd name="T7" fmla="*/ 71848 h 321"/>
                  <a:gd name="T8" fmla="*/ 71438 w 64"/>
                  <a:gd name="T9" fmla="*/ 0 h 321"/>
                  <a:gd name="T10" fmla="*/ 142875 w 64"/>
                  <a:gd name="T11" fmla="*/ 71848 h 321"/>
                  <a:gd name="T12" fmla="*/ 142875 w 64"/>
                  <a:gd name="T13" fmla="*/ 648877 h 32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64"/>
                  <a:gd name="T22" fmla="*/ 0 h 321"/>
                  <a:gd name="T23" fmla="*/ 64 w 64"/>
                  <a:gd name="T24" fmla="*/ 321 h 321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64" h="321">
                    <a:moveTo>
                      <a:pt x="64" y="289"/>
                    </a:moveTo>
                    <a:cubicBezTo>
                      <a:pt x="64" y="307"/>
                      <a:pt x="49" y="321"/>
                      <a:pt x="32" y="321"/>
                    </a:cubicBezTo>
                    <a:cubicBezTo>
                      <a:pt x="14" y="321"/>
                      <a:pt x="0" y="307"/>
                      <a:pt x="0" y="289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0" y="14"/>
                      <a:pt x="14" y="0"/>
                      <a:pt x="32" y="0"/>
                    </a:cubicBezTo>
                    <a:cubicBezTo>
                      <a:pt x="49" y="0"/>
                      <a:pt x="64" y="14"/>
                      <a:pt x="64" y="32"/>
                    </a:cubicBezTo>
                    <a:lnTo>
                      <a:pt x="64" y="289"/>
                    </a:lnTo>
                    <a:close/>
                  </a:path>
                </a:pathLst>
              </a:custGeom>
              <a:solidFill>
                <a:srgbClr val="FCFCFC">
                  <a:alpha val="89018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173" name="Freeform 33"/>
              <p:cNvSpPr>
                <a:spLocks noChangeArrowheads="1"/>
              </p:cNvSpPr>
              <p:nvPr/>
            </p:nvSpPr>
            <p:spPr bwMode="auto">
              <a:xfrm>
                <a:off x="0" y="439737"/>
                <a:ext cx="141288" cy="280988"/>
              </a:xfrm>
              <a:custGeom>
                <a:avLst/>
                <a:gdLst>
                  <a:gd name="T0" fmla="*/ 141288 w 63"/>
                  <a:gd name="T1" fmla="*/ 209055 h 125"/>
                  <a:gd name="T2" fmla="*/ 71765 w 63"/>
                  <a:gd name="T3" fmla="*/ 280988 h 125"/>
                  <a:gd name="T4" fmla="*/ 0 w 63"/>
                  <a:gd name="T5" fmla="*/ 209055 h 125"/>
                  <a:gd name="T6" fmla="*/ 0 w 63"/>
                  <a:gd name="T7" fmla="*/ 71933 h 125"/>
                  <a:gd name="T8" fmla="*/ 71765 w 63"/>
                  <a:gd name="T9" fmla="*/ 0 h 125"/>
                  <a:gd name="T10" fmla="*/ 141288 w 63"/>
                  <a:gd name="T11" fmla="*/ 71933 h 125"/>
                  <a:gd name="T12" fmla="*/ 141288 w 63"/>
                  <a:gd name="T13" fmla="*/ 209055 h 125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63"/>
                  <a:gd name="T22" fmla="*/ 0 h 125"/>
                  <a:gd name="T23" fmla="*/ 63 w 63"/>
                  <a:gd name="T24" fmla="*/ 125 h 125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63" h="125">
                    <a:moveTo>
                      <a:pt x="63" y="93"/>
                    </a:moveTo>
                    <a:cubicBezTo>
                      <a:pt x="63" y="111"/>
                      <a:pt x="49" y="125"/>
                      <a:pt x="32" y="125"/>
                    </a:cubicBezTo>
                    <a:cubicBezTo>
                      <a:pt x="14" y="125"/>
                      <a:pt x="0" y="111"/>
                      <a:pt x="0" y="93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0" y="14"/>
                      <a:pt x="14" y="0"/>
                      <a:pt x="32" y="0"/>
                    </a:cubicBezTo>
                    <a:cubicBezTo>
                      <a:pt x="49" y="0"/>
                      <a:pt x="63" y="14"/>
                      <a:pt x="63" y="32"/>
                    </a:cubicBezTo>
                    <a:lnTo>
                      <a:pt x="63" y="93"/>
                    </a:lnTo>
                    <a:close/>
                  </a:path>
                </a:pathLst>
              </a:custGeom>
              <a:solidFill>
                <a:srgbClr val="FCFCFC">
                  <a:alpha val="89018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174" name="Freeform 34"/>
              <p:cNvSpPr>
                <a:spLocks noChangeArrowheads="1"/>
              </p:cNvSpPr>
              <p:nvPr/>
            </p:nvSpPr>
            <p:spPr bwMode="auto">
              <a:xfrm>
                <a:off x="420687" y="231775"/>
                <a:ext cx="142875" cy="488950"/>
              </a:xfrm>
              <a:custGeom>
                <a:avLst/>
                <a:gdLst>
                  <a:gd name="T0" fmla="*/ 142875 w 64"/>
                  <a:gd name="T1" fmla="*/ 417178 h 218"/>
                  <a:gd name="T2" fmla="*/ 71438 w 64"/>
                  <a:gd name="T3" fmla="*/ 488950 h 218"/>
                  <a:gd name="T4" fmla="*/ 0 w 64"/>
                  <a:gd name="T5" fmla="*/ 417178 h 218"/>
                  <a:gd name="T6" fmla="*/ 0 w 64"/>
                  <a:gd name="T7" fmla="*/ 71772 h 218"/>
                  <a:gd name="T8" fmla="*/ 71438 w 64"/>
                  <a:gd name="T9" fmla="*/ 0 h 218"/>
                  <a:gd name="T10" fmla="*/ 142875 w 64"/>
                  <a:gd name="T11" fmla="*/ 71772 h 218"/>
                  <a:gd name="T12" fmla="*/ 142875 w 64"/>
                  <a:gd name="T13" fmla="*/ 417178 h 21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64"/>
                  <a:gd name="T22" fmla="*/ 0 h 218"/>
                  <a:gd name="T23" fmla="*/ 64 w 64"/>
                  <a:gd name="T24" fmla="*/ 218 h 218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64" h="218">
                    <a:moveTo>
                      <a:pt x="64" y="186"/>
                    </a:moveTo>
                    <a:cubicBezTo>
                      <a:pt x="64" y="204"/>
                      <a:pt x="49" y="218"/>
                      <a:pt x="32" y="218"/>
                    </a:cubicBezTo>
                    <a:cubicBezTo>
                      <a:pt x="14" y="218"/>
                      <a:pt x="0" y="204"/>
                      <a:pt x="0" y="186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0" y="14"/>
                      <a:pt x="14" y="0"/>
                      <a:pt x="32" y="0"/>
                    </a:cubicBezTo>
                    <a:cubicBezTo>
                      <a:pt x="49" y="0"/>
                      <a:pt x="64" y="14"/>
                      <a:pt x="64" y="32"/>
                    </a:cubicBezTo>
                    <a:lnTo>
                      <a:pt x="64" y="186"/>
                    </a:lnTo>
                    <a:close/>
                  </a:path>
                </a:pathLst>
              </a:custGeom>
              <a:solidFill>
                <a:srgbClr val="FCFCFC">
                  <a:alpha val="89018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</p:grpSp>
        <p:sp>
          <p:nvSpPr>
            <p:cNvPr id="6155" name="任意多边形 29"/>
            <p:cNvSpPr>
              <a:spLocks noChangeArrowheads="1"/>
            </p:cNvSpPr>
            <p:nvPr/>
          </p:nvSpPr>
          <p:spPr bwMode="auto">
            <a:xfrm rot="16193188" flipH="1">
              <a:off x="5022850" y="1617663"/>
              <a:ext cx="388937" cy="1627188"/>
            </a:xfrm>
            <a:custGeom>
              <a:avLst/>
              <a:gdLst>
                <a:gd name="T0" fmla="*/ 0 w 389043"/>
                <a:gd name="T1" fmla="*/ 1241250 h 1627020"/>
                <a:gd name="T2" fmla="*/ 385793 w 389043"/>
                <a:gd name="T3" fmla="*/ 1627188 h 1627020"/>
                <a:gd name="T4" fmla="*/ 387803 w 389043"/>
                <a:gd name="T5" fmla="*/ 1627188 h 1627020"/>
                <a:gd name="T6" fmla="*/ 387803 w 389043"/>
                <a:gd name="T7" fmla="*/ 387950 h 1627020"/>
                <a:gd name="T8" fmla="*/ 388937 w 389043"/>
                <a:gd name="T9" fmla="*/ 387950 h 1627020"/>
                <a:gd name="T10" fmla="*/ 9682 w 389043"/>
                <a:gd name="T11" fmla="*/ 0 h 1627020"/>
                <a:gd name="T12" fmla="*/ 0 w 389043"/>
                <a:gd name="T13" fmla="*/ 0 h 162702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89043"/>
                <a:gd name="T22" fmla="*/ 0 h 1627020"/>
                <a:gd name="T23" fmla="*/ 389043 w 389043"/>
                <a:gd name="T24" fmla="*/ 1627020 h 1627020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89043" h="1627020">
                  <a:moveTo>
                    <a:pt x="0" y="1241122"/>
                  </a:moveTo>
                  <a:lnTo>
                    <a:pt x="385898" y="1627020"/>
                  </a:lnTo>
                  <a:lnTo>
                    <a:pt x="387909" y="1627020"/>
                  </a:lnTo>
                  <a:lnTo>
                    <a:pt x="387909" y="387910"/>
                  </a:lnTo>
                  <a:lnTo>
                    <a:pt x="389043" y="387910"/>
                  </a:lnTo>
                  <a:lnTo>
                    <a:pt x="9685" y="0"/>
                  </a:lnTo>
                  <a:lnTo>
                    <a:pt x="0" y="0"/>
                  </a:lnTo>
                  <a:lnTo>
                    <a:pt x="0" y="1241122"/>
                  </a:lnTo>
                  <a:close/>
                </a:path>
              </a:pathLst>
            </a:custGeom>
            <a:solidFill>
              <a:srgbClr val="FCFCFC">
                <a:alpha val="3411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6156" name="组合 30"/>
            <p:cNvGrpSpPr/>
            <p:nvPr/>
          </p:nvGrpSpPr>
          <p:grpSpPr bwMode="auto">
            <a:xfrm flipH="1">
              <a:off x="6127750" y="2232025"/>
              <a:ext cx="1627188" cy="1617663"/>
              <a:chOff x="0" y="0"/>
              <a:chExt cx="1627020" cy="1617746"/>
            </a:xfrm>
          </p:grpSpPr>
          <p:sp>
            <p:nvSpPr>
              <p:cNvPr id="6169" name="任意多边形 31"/>
              <p:cNvSpPr>
                <a:spLocks noChangeArrowheads="1"/>
              </p:cNvSpPr>
              <p:nvPr/>
            </p:nvSpPr>
            <p:spPr bwMode="auto">
              <a:xfrm rot="16193188" flipH="1">
                <a:off x="-613477" y="614713"/>
                <a:ext cx="1617335" cy="387910"/>
              </a:xfrm>
              <a:custGeom>
                <a:avLst/>
                <a:gdLst>
                  <a:gd name="T0" fmla="*/ 0 w 1617335"/>
                  <a:gd name="T1" fmla="*/ 0 h 387910"/>
                  <a:gd name="T2" fmla="*/ 379358 w 1617335"/>
                  <a:gd name="T3" fmla="*/ 387910 h 387910"/>
                  <a:gd name="T4" fmla="*/ 1617335 w 1617335"/>
                  <a:gd name="T5" fmla="*/ 387910 h 387910"/>
                  <a:gd name="T6" fmla="*/ 1617335 w 1617335"/>
                  <a:gd name="T7" fmla="*/ 385898 h 387910"/>
                  <a:gd name="T8" fmla="*/ 1231437 w 1617335"/>
                  <a:gd name="T9" fmla="*/ 0 h 38791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617335"/>
                  <a:gd name="T16" fmla="*/ 0 h 387910"/>
                  <a:gd name="T17" fmla="*/ 1617335 w 1617335"/>
                  <a:gd name="T18" fmla="*/ 387910 h 38791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617335" h="387910">
                    <a:moveTo>
                      <a:pt x="0" y="0"/>
                    </a:moveTo>
                    <a:lnTo>
                      <a:pt x="379358" y="387910"/>
                    </a:lnTo>
                    <a:lnTo>
                      <a:pt x="1617335" y="387910"/>
                    </a:lnTo>
                    <a:lnTo>
                      <a:pt x="1617335" y="385898"/>
                    </a:lnTo>
                    <a:lnTo>
                      <a:pt x="1231437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CFCFC">
                  <a:alpha val="59999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42719B"/>
                    </a:solidFill>
                    <a:bevel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170" name="矩形 32"/>
              <p:cNvSpPr>
                <a:spLocks noChangeAspect="1" noChangeArrowheads="1"/>
              </p:cNvSpPr>
              <p:nvPr/>
            </p:nvSpPr>
            <p:spPr bwMode="auto">
              <a:xfrm rot="16193188" flipH="1">
                <a:off x="389537" y="393746"/>
                <a:ext cx="1224000" cy="1224000"/>
              </a:xfrm>
              <a:prstGeom prst="rect">
                <a:avLst/>
              </a:prstGeom>
              <a:noFill/>
              <a:ln w="12700">
                <a:solidFill>
                  <a:srgbClr val="FCFCFC">
                    <a:alpha val="70000"/>
                  </a:srgbClr>
                </a:solidFill>
                <a:beve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80604020202020204" pitchFamily="34" charset="0"/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80604020202020204" pitchFamily="34" charset="0"/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80604020202020204" pitchFamily="34" charset="0"/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80604020202020204" pitchFamily="34" charset="0"/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9pPr>
              </a:lstStyle>
              <a:p>
                <a:pPr algn="ctr" eaLnBrk="1" hangingPunct="1"/>
                <a:endParaRPr lang="zh-CN" altLang="zh-CN">
                  <a:solidFill>
                    <a:srgbClr val="FFFFFF"/>
                  </a:solidFill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6171" name="任意多边形 33"/>
              <p:cNvSpPr>
                <a:spLocks noChangeArrowheads="1"/>
              </p:cNvSpPr>
              <p:nvPr/>
            </p:nvSpPr>
            <p:spPr bwMode="auto">
              <a:xfrm rot="16193188" flipH="1">
                <a:off x="618987" y="-613571"/>
                <a:ext cx="389043" cy="1627020"/>
              </a:xfrm>
              <a:custGeom>
                <a:avLst/>
                <a:gdLst>
                  <a:gd name="T0" fmla="*/ 0 w 389043"/>
                  <a:gd name="T1" fmla="*/ 1241122 h 1627020"/>
                  <a:gd name="T2" fmla="*/ 385898 w 389043"/>
                  <a:gd name="T3" fmla="*/ 1627020 h 1627020"/>
                  <a:gd name="T4" fmla="*/ 387909 w 389043"/>
                  <a:gd name="T5" fmla="*/ 1627020 h 1627020"/>
                  <a:gd name="T6" fmla="*/ 387909 w 389043"/>
                  <a:gd name="T7" fmla="*/ 387910 h 1627020"/>
                  <a:gd name="T8" fmla="*/ 389043 w 389043"/>
                  <a:gd name="T9" fmla="*/ 387910 h 1627020"/>
                  <a:gd name="T10" fmla="*/ 9685 w 389043"/>
                  <a:gd name="T11" fmla="*/ 0 h 1627020"/>
                  <a:gd name="T12" fmla="*/ 0 w 389043"/>
                  <a:gd name="T13" fmla="*/ 0 h 162702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389043"/>
                  <a:gd name="T22" fmla="*/ 0 h 1627020"/>
                  <a:gd name="T23" fmla="*/ 389043 w 389043"/>
                  <a:gd name="T24" fmla="*/ 1627020 h 1627020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389043" h="1627020">
                    <a:moveTo>
                      <a:pt x="0" y="1241122"/>
                    </a:moveTo>
                    <a:lnTo>
                      <a:pt x="385898" y="1627020"/>
                    </a:lnTo>
                    <a:lnTo>
                      <a:pt x="387909" y="1627020"/>
                    </a:lnTo>
                    <a:lnTo>
                      <a:pt x="387909" y="387910"/>
                    </a:lnTo>
                    <a:lnTo>
                      <a:pt x="389043" y="387910"/>
                    </a:lnTo>
                    <a:lnTo>
                      <a:pt x="9685" y="0"/>
                    </a:lnTo>
                    <a:lnTo>
                      <a:pt x="0" y="0"/>
                    </a:lnTo>
                    <a:lnTo>
                      <a:pt x="0" y="1241122"/>
                    </a:lnTo>
                    <a:close/>
                  </a:path>
                </a:pathLst>
              </a:custGeom>
              <a:solidFill>
                <a:srgbClr val="FCFCFC">
                  <a:alpha val="34117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42719B"/>
                    </a:solidFill>
                    <a:bevel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6157" name="组合 34"/>
            <p:cNvGrpSpPr/>
            <p:nvPr/>
          </p:nvGrpSpPr>
          <p:grpSpPr bwMode="auto">
            <a:xfrm flipH="1" flipV="1">
              <a:off x="6127750" y="3967163"/>
              <a:ext cx="1627188" cy="1617662"/>
              <a:chOff x="0" y="0"/>
              <a:chExt cx="1627020" cy="1617746"/>
            </a:xfrm>
          </p:grpSpPr>
          <p:sp>
            <p:nvSpPr>
              <p:cNvPr id="6166" name="任意多边形 35"/>
              <p:cNvSpPr>
                <a:spLocks noChangeArrowheads="1"/>
              </p:cNvSpPr>
              <p:nvPr/>
            </p:nvSpPr>
            <p:spPr bwMode="auto">
              <a:xfrm rot="16193188" flipH="1">
                <a:off x="-613477" y="614713"/>
                <a:ext cx="1617335" cy="387910"/>
              </a:xfrm>
              <a:custGeom>
                <a:avLst/>
                <a:gdLst>
                  <a:gd name="T0" fmla="*/ 0 w 1617335"/>
                  <a:gd name="T1" fmla="*/ 0 h 387910"/>
                  <a:gd name="T2" fmla="*/ 379358 w 1617335"/>
                  <a:gd name="T3" fmla="*/ 387910 h 387910"/>
                  <a:gd name="T4" fmla="*/ 1617335 w 1617335"/>
                  <a:gd name="T5" fmla="*/ 387910 h 387910"/>
                  <a:gd name="T6" fmla="*/ 1617335 w 1617335"/>
                  <a:gd name="T7" fmla="*/ 385898 h 387910"/>
                  <a:gd name="T8" fmla="*/ 1231437 w 1617335"/>
                  <a:gd name="T9" fmla="*/ 0 h 38791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617335"/>
                  <a:gd name="T16" fmla="*/ 0 h 387910"/>
                  <a:gd name="T17" fmla="*/ 1617335 w 1617335"/>
                  <a:gd name="T18" fmla="*/ 387910 h 38791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617335" h="387910">
                    <a:moveTo>
                      <a:pt x="0" y="0"/>
                    </a:moveTo>
                    <a:lnTo>
                      <a:pt x="379358" y="387910"/>
                    </a:lnTo>
                    <a:lnTo>
                      <a:pt x="1617335" y="387910"/>
                    </a:lnTo>
                    <a:lnTo>
                      <a:pt x="1617335" y="385898"/>
                    </a:lnTo>
                    <a:lnTo>
                      <a:pt x="1231437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CFCFC">
                  <a:alpha val="59999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42719B"/>
                    </a:solidFill>
                    <a:bevel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167" name="矩形 36"/>
              <p:cNvSpPr>
                <a:spLocks noChangeAspect="1" noChangeArrowheads="1"/>
              </p:cNvSpPr>
              <p:nvPr/>
            </p:nvSpPr>
            <p:spPr bwMode="auto">
              <a:xfrm rot="16193188" flipH="1">
                <a:off x="389537" y="393746"/>
                <a:ext cx="1224000" cy="1224000"/>
              </a:xfrm>
              <a:prstGeom prst="rect">
                <a:avLst/>
              </a:prstGeom>
              <a:noFill/>
              <a:ln w="12700">
                <a:solidFill>
                  <a:srgbClr val="FCFCFC">
                    <a:alpha val="70000"/>
                  </a:srgbClr>
                </a:solidFill>
                <a:beve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80604020202020204" pitchFamily="34" charset="0"/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80604020202020204" pitchFamily="34" charset="0"/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80604020202020204" pitchFamily="34" charset="0"/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80604020202020204" pitchFamily="34" charset="0"/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9pPr>
              </a:lstStyle>
              <a:p>
                <a:pPr algn="ctr" eaLnBrk="1" hangingPunct="1"/>
                <a:endParaRPr lang="zh-CN" altLang="zh-CN">
                  <a:solidFill>
                    <a:srgbClr val="FFFFFF"/>
                  </a:solidFill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6168" name="任意多边形 37"/>
              <p:cNvSpPr>
                <a:spLocks noChangeArrowheads="1"/>
              </p:cNvSpPr>
              <p:nvPr/>
            </p:nvSpPr>
            <p:spPr bwMode="auto">
              <a:xfrm rot="16193188" flipH="1">
                <a:off x="618987" y="-613571"/>
                <a:ext cx="389043" cy="1627020"/>
              </a:xfrm>
              <a:custGeom>
                <a:avLst/>
                <a:gdLst>
                  <a:gd name="T0" fmla="*/ 0 w 389043"/>
                  <a:gd name="T1" fmla="*/ 1241122 h 1627020"/>
                  <a:gd name="T2" fmla="*/ 385898 w 389043"/>
                  <a:gd name="T3" fmla="*/ 1627020 h 1627020"/>
                  <a:gd name="T4" fmla="*/ 387909 w 389043"/>
                  <a:gd name="T5" fmla="*/ 1627020 h 1627020"/>
                  <a:gd name="T6" fmla="*/ 387909 w 389043"/>
                  <a:gd name="T7" fmla="*/ 387910 h 1627020"/>
                  <a:gd name="T8" fmla="*/ 389043 w 389043"/>
                  <a:gd name="T9" fmla="*/ 387910 h 1627020"/>
                  <a:gd name="T10" fmla="*/ 9685 w 389043"/>
                  <a:gd name="T11" fmla="*/ 0 h 1627020"/>
                  <a:gd name="T12" fmla="*/ 0 w 389043"/>
                  <a:gd name="T13" fmla="*/ 0 h 162702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389043"/>
                  <a:gd name="T22" fmla="*/ 0 h 1627020"/>
                  <a:gd name="T23" fmla="*/ 389043 w 389043"/>
                  <a:gd name="T24" fmla="*/ 1627020 h 1627020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389043" h="1627020">
                    <a:moveTo>
                      <a:pt x="0" y="1241122"/>
                    </a:moveTo>
                    <a:lnTo>
                      <a:pt x="385898" y="1627020"/>
                    </a:lnTo>
                    <a:lnTo>
                      <a:pt x="387909" y="1627020"/>
                    </a:lnTo>
                    <a:lnTo>
                      <a:pt x="387909" y="387910"/>
                    </a:lnTo>
                    <a:lnTo>
                      <a:pt x="389043" y="387910"/>
                    </a:lnTo>
                    <a:lnTo>
                      <a:pt x="9685" y="0"/>
                    </a:lnTo>
                    <a:lnTo>
                      <a:pt x="0" y="0"/>
                    </a:lnTo>
                    <a:lnTo>
                      <a:pt x="0" y="1241122"/>
                    </a:lnTo>
                    <a:close/>
                  </a:path>
                </a:pathLst>
              </a:custGeom>
              <a:solidFill>
                <a:srgbClr val="FCFCFC">
                  <a:alpha val="34117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42719B"/>
                    </a:solidFill>
                    <a:bevel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6158" name="组合 38"/>
            <p:cNvGrpSpPr/>
            <p:nvPr/>
          </p:nvGrpSpPr>
          <p:grpSpPr bwMode="auto">
            <a:xfrm flipV="1">
              <a:off x="4403725" y="3962400"/>
              <a:ext cx="1627188" cy="1619250"/>
              <a:chOff x="0" y="0"/>
              <a:chExt cx="1627020" cy="1617746"/>
            </a:xfrm>
          </p:grpSpPr>
          <p:sp>
            <p:nvSpPr>
              <p:cNvPr id="6163" name="任意多边形 39"/>
              <p:cNvSpPr>
                <a:spLocks noChangeArrowheads="1"/>
              </p:cNvSpPr>
              <p:nvPr/>
            </p:nvSpPr>
            <p:spPr bwMode="auto">
              <a:xfrm rot="16193188" flipH="1">
                <a:off x="-613477" y="614713"/>
                <a:ext cx="1617335" cy="387910"/>
              </a:xfrm>
              <a:custGeom>
                <a:avLst/>
                <a:gdLst>
                  <a:gd name="T0" fmla="*/ 0 w 1617335"/>
                  <a:gd name="T1" fmla="*/ 0 h 387910"/>
                  <a:gd name="T2" fmla="*/ 379358 w 1617335"/>
                  <a:gd name="T3" fmla="*/ 387910 h 387910"/>
                  <a:gd name="T4" fmla="*/ 1617335 w 1617335"/>
                  <a:gd name="T5" fmla="*/ 387910 h 387910"/>
                  <a:gd name="T6" fmla="*/ 1617335 w 1617335"/>
                  <a:gd name="T7" fmla="*/ 385898 h 387910"/>
                  <a:gd name="T8" fmla="*/ 1231437 w 1617335"/>
                  <a:gd name="T9" fmla="*/ 0 h 38791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617335"/>
                  <a:gd name="T16" fmla="*/ 0 h 387910"/>
                  <a:gd name="T17" fmla="*/ 1617335 w 1617335"/>
                  <a:gd name="T18" fmla="*/ 387910 h 38791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617335" h="387910">
                    <a:moveTo>
                      <a:pt x="0" y="0"/>
                    </a:moveTo>
                    <a:lnTo>
                      <a:pt x="379358" y="387910"/>
                    </a:lnTo>
                    <a:lnTo>
                      <a:pt x="1617335" y="387910"/>
                    </a:lnTo>
                    <a:lnTo>
                      <a:pt x="1617335" y="385898"/>
                    </a:lnTo>
                    <a:lnTo>
                      <a:pt x="1231437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CFCFC">
                  <a:alpha val="59999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42719B"/>
                    </a:solidFill>
                    <a:bevel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164" name="矩形 40"/>
              <p:cNvSpPr>
                <a:spLocks noChangeAspect="1" noChangeArrowheads="1"/>
              </p:cNvSpPr>
              <p:nvPr/>
            </p:nvSpPr>
            <p:spPr bwMode="auto">
              <a:xfrm rot="16193188" flipH="1">
                <a:off x="389537" y="393746"/>
                <a:ext cx="1224000" cy="1224000"/>
              </a:xfrm>
              <a:prstGeom prst="rect">
                <a:avLst/>
              </a:prstGeom>
              <a:noFill/>
              <a:ln w="12700">
                <a:solidFill>
                  <a:srgbClr val="FCFCFC">
                    <a:alpha val="70000"/>
                  </a:srgbClr>
                </a:solidFill>
                <a:beve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80604020202020204" pitchFamily="34" charset="0"/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80604020202020204" pitchFamily="34" charset="0"/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80604020202020204" pitchFamily="34" charset="0"/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80604020202020204" pitchFamily="34" charset="0"/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9pPr>
              </a:lstStyle>
              <a:p>
                <a:pPr algn="ctr" eaLnBrk="1" hangingPunct="1"/>
                <a:endParaRPr lang="zh-CN" altLang="zh-CN">
                  <a:solidFill>
                    <a:srgbClr val="FFFFFF"/>
                  </a:solidFill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6165" name="任意多边形 41"/>
              <p:cNvSpPr>
                <a:spLocks noChangeArrowheads="1"/>
              </p:cNvSpPr>
              <p:nvPr/>
            </p:nvSpPr>
            <p:spPr bwMode="auto">
              <a:xfrm rot="16193188" flipH="1">
                <a:off x="618987" y="-613571"/>
                <a:ext cx="389043" cy="1627020"/>
              </a:xfrm>
              <a:custGeom>
                <a:avLst/>
                <a:gdLst>
                  <a:gd name="T0" fmla="*/ 0 w 389043"/>
                  <a:gd name="T1" fmla="*/ 1241122 h 1627020"/>
                  <a:gd name="T2" fmla="*/ 385898 w 389043"/>
                  <a:gd name="T3" fmla="*/ 1627020 h 1627020"/>
                  <a:gd name="T4" fmla="*/ 387909 w 389043"/>
                  <a:gd name="T5" fmla="*/ 1627020 h 1627020"/>
                  <a:gd name="T6" fmla="*/ 387909 w 389043"/>
                  <a:gd name="T7" fmla="*/ 387910 h 1627020"/>
                  <a:gd name="T8" fmla="*/ 389043 w 389043"/>
                  <a:gd name="T9" fmla="*/ 387910 h 1627020"/>
                  <a:gd name="T10" fmla="*/ 9685 w 389043"/>
                  <a:gd name="T11" fmla="*/ 0 h 1627020"/>
                  <a:gd name="T12" fmla="*/ 0 w 389043"/>
                  <a:gd name="T13" fmla="*/ 0 h 162702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389043"/>
                  <a:gd name="T22" fmla="*/ 0 h 1627020"/>
                  <a:gd name="T23" fmla="*/ 389043 w 389043"/>
                  <a:gd name="T24" fmla="*/ 1627020 h 1627020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389043" h="1627020">
                    <a:moveTo>
                      <a:pt x="0" y="1241122"/>
                    </a:moveTo>
                    <a:lnTo>
                      <a:pt x="385898" y="1627020"/>
                    </a:lnTo>
                    <a:lnTo>
                      <a:pt x="387909" y="1627020"/>
                    </a:lnTo>
                    <a:lnTo>
                      <a:pt x="387909" y="387910"/>
                    </a:lnTo>
                    <a:lnTo>
                      <a:pt x="389043" y="387910"/>
                    </a:lnTo>
                    <a:lnTo>
                      <a:pt x="9685" y="0"/>
                    </a:lnTo>
                    <a:lnTo>
                      <a:pt x="0" y="0"/>
                    </a:lnTo>
                    <a:lnTo>
                      <a:pt x="0" y="1241122"/>
                    </a:lnTo>
                    <a:close/>
                  </a:path>
                </a:pathLst>
              </a:custGeom>
              <a:solidFill>
                <a:srgbClr val="FCFCFC">
                  <a:alpha val="34117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42719B"/>
                    </a:solidFill>
                    <a:bevel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43" name="组合 42"/>
          <p:cNvGrpSpPr/>
          <p:nvPr/>
        </p:nvGrpSpPr>
        <p:grpSpPr>
          <a:xfrm>
            <a:off x="0" y="687070"/>
            <a:ext cx="12192965" cy="694056"/>
            <a:chOff x="0" y="623570"/>
            <a:chExt cx="12192965" cy="694056"/>
          </a:xfrm>
        </p:grpSpPr>
        <p:cxnSp>
          <p:nvCxnSpPr>
            <p:cNvPr id="44" name="直接连接符 43"/>
            <p:cNvCxnSpPr/>
            <p:nvPr/>
          </p:nvCxnSpPr>
          <p:spPr>
            <a:xfrm>
              <a:off x="0" y="1016000"/>
              <a:ext cx="10147300" cy="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/>
            <p:cNvCxnSpPr/>
            <p:nvPr/>
          </p:nvCxnSpPr>
          <p:spPr>
            <a:xfrm flipH="1">
              <a:off x="10147300" y="723900"/>
              <a:ext cx="183606" cy="29210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/>
            <p:cNvCxnSpPr/>
            <p:nvPr/>
          </p:nvCxnSpPr>
          <p:spPr>
            <a:xfrm>
              <a:off x="10330906" y="723900"/>
              <a:ext cx="134257" cy="544513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/>
            <p:cNvCxnSpPr/>
            <p:nvPr/>
          </p:nvCxnSpPr>
          <p:spPr>
            <a:xfrm flipH="1">
              <a:off x="10465163" y="976313"/>
              <a:ext cx="183606" cy="29210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/>
            <p:cNvCxnSpPr/>
            <p:nvPr/>
          </p:nvCxnSpPr>
          <p:spPr>
            <a:xfrm>
              <a:off x="10648769" y="976313"/>
              <a:ext cx="75967" cy="341313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/>
            <p:cNvCxnSpPr/>
            <p:nvPr/>
          </p:nvCxnSpPr>
          <p:spPr>
            <a:xfrm flipH="1">
              <a:off x="10724736" y="632460"/>
              <a:ext cx="194738" cy="67564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49"/>
            <p:cNvCxnSpPr/>
            <p:nvPr/>
          </p:nvCxnSpPr>
          <p:spPr>
            <a:xfrm>
              <a:off x="10919474" y="623570"/>
              <a:ext cx="87099" cy="39243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/>
            <p:cNvCxnSpPr/>
            <p:nvPr/>
          </p:nvCxnSpPr>
          <p:spPr>
            <a:xfrm>
              <a:off x="11004965" y="1016000"/>
              <a:ext cx="1188000" cy="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组合 57"/>
          <p:cNvGrpSpPr/>
          <p:nvPr/>
        </p:nvGrpSpPr>
        <p:grpSpPr>
          <a:xfrm>
            <a:off x="986430" y="1867017"/>
            <a:ext cx="3281362" cy="1735654"/>
            <a:chOff x="874713" y="3325188"/>
            <a:chExt cx="3281362" cy="1735654"/>
          </a:xfrm>
        </p:grpSpPr>
        <p:sp>
          <p:nvSpPr>
            <p:cNvPr id="59" name="矩形 58"/>
            <p:cNvSpPr/>
            <p:nvPr/>
          </p:nvSpPr>
          <p:spPr>
            <a:xfrm>
              <a:off x="874713" y="3677812"/>
              <a:ext cx="3281362" cy="1383030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      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在软件上图像前处理运行时长(基于CPU)为0.</a:t>
              </a:r>
              <a:r>
                <a:rPr lang="en-US" altLang="zh-CN" sz="1400" dirty="0">
                  <a:solidFill>
                    <a:prstClr val="white"/>
                  </a:solidFill>
                  <a:cs typeface="+mn-ea"/>
                  <a:sym typeface="+mn-lt"/>
                </a:rPr>
                <a:t>180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s；推理过程时长(基于CPU)为</a:t>
              </a:r>
              <a:r>
                <a:rPr lang="en-US" altLang="zh-CN" sz="1400" dirty="0">
                  <a:solidFill>
                    <a:prstClr val="white"/>
                  </a:solidFill>
                  <a:cs typeface="+mn-ea"/>
                  <a:sym typeface="+mn-lt"/>
                </a:rPr>
                <a:t>0.469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s；图像后处理时长(基于CPU)为0.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207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s。总时长约为</a:t>
              </a: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0.858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s，处理速度突出。</a:t>
              </a:r>
            </a:p>
          </p:txBody>
        </p:sp>
        <p:sp>
          <p:nvSpPr>
            <p:cNvPr id="60" name="矩形 59"/>
            <p:cNvSpPr/>
            <p:nvPr/>
          </p:nvSpPr>
          <p:spPr>
            <a:xfrm>
              <a:off x="874713" y="3325188"/>
              <a:ext cx="2241974" cy="423545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运行快</a:t>
              </a:r>
            </a:p>
          </p:txBody>
        </p:sp>
      </p:grpSp>
      <p:grpSp>
        <p:nvGrpSpPr>
          <p:cNvPr id="61" name="组合 60"/>
          <p:cNvGrpSpPr/>
          <p:nvPr/>
        </p:nvGrpSpPr>
        <p:grpSpPr>
          <a:xfrm>
            <a:off x="986430" y="4572117"/>
            <a:ext cx="3281362" cy="960319"/>
            <a:chOff x="874713" y="3325188"/>
            <a:chExt cx="3281362" cy="960319"/>
          </a:xfrm>
        </p:grpSpPr>
        <p:sp>
          <p:nvSpPr>
            <p:cNvPr id="62" name="矩形 61"/>
            <p:cNvSpPr/>
            <p:nvPr/>
          </p:nvSpPr>
          <p:spPr>
            <a:xfrm>
              <a:off x="874713" y="3677812"/>
              <a:ext cx="3281362" cy="607695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400" dirty="0">
                  <a:solidFill>
                    <a:prstClr val="white"/>
                  </a:solidFill>
                  <a:cs typeface="+mn-ea"/>
                  <a:sym typeface="+mn-lt"/>
                </a:rPr>
                <a:t>        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对前景图像的识别程度更高，分割的图像包含更多的显著性主体。</a:t>
              </a:r>
            </a:p>
          </p:txBody>
        </p:sp>
        <p:sp>
          <p:nvSpPr>
            <p:cNvPr id="63" name="矩形 62"/>
            <p:cNvSpPr/>
            <p:nvPr/>
          </p:nvSpPr>
          <p:spPr>
            <a:xfrm>
              <a:off x="874713" y="3325188"/>
              <a:ext cx="2241974" cy="423545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主体突出</a:t>
              </a:r>
            </a:p>
          </p:txBody>
        </p:sp>
      </p:grpSp>
      <p:grpSp>
        <p:nvGrpSpPr>
          <p:cNvPr id="64" name="组合 63"/>
          <p:cNvGrpSpPr/>
          <p:nvPr/>
        </p:nvGrpSpPr>
        <p:grpSpPr>
          <a:xfrm>
            <a:off x="7913688" y="1867017"/>
            <a:ext cx="3281362" cy="1456772"/>
            <a:chOff x="874713" y="3325188"/>
            <a:chExt cx="3281362" cy="1456772"/>
          </a:xfrm>
        </p:grpSpPr>
        <p:sp>
          <p:nvSpPr>
            <p:cNvPr id="65" name="矩形 64"/>
            <p:cNvSpPr/>
            <p:nvPr/>
          </p:nvSpPr>
          <p:spPr>
            <a:xfrm>
              <a:off x="874713" y="3677812"/>
              <a:ext cx="3281362" cy="1104148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1400" dirty="0">
                  <a:solidFill>
                    <a:prstClr val="white"/>
                  </a:solidFill>
                  <a:cs typeface="+mn-ea"/>
                  <a:sym typeface="+mn-lt"/>
                </a:rPr>
                <a:t>       在模型训练过程中针对性地对</a:t>
              </a:r>
              <a:r>
                <a:rPr lang="en-US" altLang="zh-CN" sz="1400" dirty="0">
                  <a:solidFill>
                    <a:prstClr val="white"/>
                  </a:solidFill>
                  <a:cs typeface="+mn-ea"/>
                  <a:sym typeface="+mn-lt"/>
                </a:rPr>
                <a:t>ground truth</a:t>
              </a:r>
              <a:r>
                <a:rPr lang="zh-CN" altLang="en-US" sz="1400" dirty="0">
                  <a:solidFill>
                    <a:prstClr val="white"/>
                  </a:solidFill>
                  <a:cs typeface="+mn-ea"/>
                  <a:sym typeface="+mn-lt"/>
                </a:rPr>
                <a:t>与</a:t>
              </a:r>
              <a:r>
                <a:rPr lang="en-US" altLang="zh-CN" sz="1400" dirty="0">
                  <a:solidFill>
                    <a:prstClr val="white"/>
                  </a:solidFill>
                  <a:cs typeface="+mn-ea"/>
                  <a:sym typeface="+mn-lt"/>
                </a:rPr>
                <a:t>mask</a:t>
              </a:r>
              <a:r>
                <a:rPr lang="zh-CN" altLang="en-US" sz="1400" dirty="0">
                  <a:solidFill>
                    <a:prstClr val="white"/>
                  </a:solidFill>
                  <a:cs typeface="+mn-ea"/>
                  <a:sym typeface="+mn-lt"/>
                </a:rPr>
                <a:t>做边缘</a:t>
              </a:r>
              <a:r>
                <a:rPr lang="en-US" altLang="zh-CN" sz="1400" dirty="0">
                  <a:solidFill>
                    <a:prstClr val="white"/>
                  </a:solidFill>
                  <a:cs typeface="+mn-ea"/>
                  <a:sym typeface="+mn-lt"/>
                </a:rPr>
                <a:t>loss</a:t>
              </a:r>
              <a:r>
                <a:rPr lang="zh-CN" altLang="en-US" sz="1400" dirty="0">
                  <a:solidFill>
                    <a:prstClr val="white"/>
                  </a:solidFill>
                  <a:cs typeface="+mn-ea"/>
                  <a:sym typeface="+mn-lt"/>
                </a:rPr>
                <a:t>，在训练过程中使得模型输出与</a:t>
              </a:r>
              <a:r>
                <a:rPr lang="en-US" altLang="zh-CN" sz="1400" dirty="0">
                  <a:solidFill>
                    <a:prstClr val="white"/>
                  </a:solidFill>
                  <a:cs typeface="+mn-ea"/>
                  <a:sym typeface="+mn-lt"/>
                </a:rPr>
                <a:t>ground truth</a:t>
              </a:r>
              <a:r>
                <a:rPr lang="zh-CN" altLang="en-US" sz="1400" dirty="0">
                  <a:solidFill>
                    <a:prstClr val="white"/>
                  </a:solidFill>
                  <a:cs typeface="+mn-ea"/>
                  <a:sym typeface="+mn-lt"/>
                </a:rPr>
                <a:t>的边缘拟合。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66" name="矩形 65"/>
            <p:cNvSpPr/>
            <p:nvPr/>
          </p:nvSpPr>
          <p:spPr>
            <a:xfrm>
              <a:off x="1914101" y="3325188"/>
              <a:ext cx="2241974" cy="423545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边缘清晰</a:t>
              </a:r>
            </a:p>
          </p:txBody>
        </p:sp>
      </p:grpSp>
      <p:grpSp>
        <p:nvGrpSpPr>
          <p:cNvPr id="67" name="组合 66"/>
          <p:cNvGrpSpPr/>
          <p:nvPr/>
        </p:nvGrpSpPr>
        <p:grpSpPr>
          <a:xfrm>
            <a:off x="7913688" y="4572117"/>
            <a:ext cx="3281362" cy="1198240"/>
            <a:chOff x="874713" y="3325188"/>
            <a:chExt cx="3281362" cy="1198240"/>
          </a:xfrm>
        </p:grpSpPr>
        <p:sp>
          <p:nvSpPr>
            <p:cNvPr id="68" name="矩形 67"/>
            <p:cNvSpPr/>
            <p:nvPr/>
          </p:nvSpPr>
          <p:spPr>
            <a:xfrm>
              <a:off x="874713" y="3677812"/>
              <a:ext cx="3281362" cy="845616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       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本次使用算法模型的模型无传统主干网络，仅仅7MB，</a:t>
              </a:r>
              <a:r>
                <a:rPr lang="zh-CN" altLang="en-US" sz="1400" dirty="0">
                  <a:solidFill>
                    <a:prstClr val="white"/>
                  </a:solidFill>
                  <a:cs typeface="+mn-ea"/>
                  <a:sym typeface="+mn-lt"/>
                </a:rPr>
                <a:t>生成</a:t>
              </a:r>
              <a:r>
                <a:rPr lang="en-US" altLang="zh-CN" sz="1400" dirty="0" err="1">
                  <a:solidFill>
                    <a:prstClr val="white"/>
                  </a:solidFill>
                  <a:cs typeface="+mn-ea"/>
                  <a:sym typeface="+mn-lt"/>
                </a:rPr>
                <a:t>c++</a:t>
              </a:r>
              <a:r>
                <a:rPr lang="zh-CN" altLang="en-US" sz="1400" dirty="0">
                  <a:solidFill>
                    <a:prstClr val="white"/>
                  </a:solidFill>
                  <a:cs typeface="+mn-ea"/>
                  <a:sym typeface="+mn-lt"/>
                </a:rPr>
                <a:t>动态链接库，可以在任意</a:t>
              </a:r>
              <a:r>
                <a:rPr lang="en-US" altLang="zh-CN" sz="1400" dirty="0">
                  <a:solidFill>
                    <a:prstClr val="white"/>
                  </a:solidFill>
                  <a:cs typeface="+mn-ea"/>
                  <a:sym typeface="+mn-lt"/>
                </a:rPr>
                <a:t>windows</a:t>
              </a:r>
              <a:r>
                <a:rPr lang="zh-CN" altLang="en-US" sz="1400" dirty="0">
                  <a:solidFill>
                    <a:prstClr val="white"/>
                  </a:solidFill>
                  <a:cs typeface="+mn-ea"/>
                  <a:sym typeface="+mn-lt"/>
                </a:rPr>
                <a:t>的</a:t>
              </a:r>
              <a:r>
                <a:rPr lang="en-US" altLang="zh-CN" sz="1400" dirty="0">
                  <a:solidFill>
                    <a:prstClr val="white"/>
                  </a:solidFill>
                  <a:cs typeface="+mn-ea"/>
                  <a:sym typeface="+mn-lt"/>
                </a:rPr>
                <a:t>pc</a:t>
              </a:r>
              <a:r>
                <a:rPr lang="zh-CN" altLang="en-US" sz="1400" dirty="0">
                  <a:solidFill>
                    <a:prstClr val="white"/>
                  </a:solidFill>
                  <a:cs typeface="+mn-ea"/>
                  <a:sym typeface="+mn-lt"/>
                </a:rPr>
                <a:t>上运行。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69" name="矩形 68"/>
            <p:cNvSpPr/>
            <p:nvPr/>
          </p:nvSpPr>
          <p:spPr>
            <a:xfrm>
              <a:off x="1914101" y="3325188"/>
              <a:ext cx="2241974" cy="423545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移植性较强</a:t>
              </a: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625262" y="302189"/>
            <a:ext cx="3975100" cy="688206"/>
            <a:chOff x="7192010" y="1640849"/>
            <a:chExt cx="3975100" cy="688206"/>
          </a:xfrm>
        </p:grpSpPr>
        <p:sp>
          <p:nvSpPr>
            <p:cNvPr id="4" name="文本框 3"/>
            <p:cNvSpPr txBox="1"/>
            <p:nvPr/>
          </p:nvSpPr>
          <p:spPr>
            <a:xfrm>
              <a:off x="7192010" y="1640849"/>
              <a:ext cx="3543300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算法优点</a:t>
              </a: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7192010" y="2045845"/>
              <a:ext cx="3975100" cy="2832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Algorithm advantages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/>
    </mc:Choice>
    <mc:Fallback xmlns="">
      <p:transition spd="slow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3406775" y="2501900"/>
            <a:ext cx="5097780" cy="2478405"/>
            <a:chOff x="4625" y="3580"/>
            <a:chExt cx="9508" cy="4623"/>
          </a:xfrm>
        </p:grpSpPr>
        <p:grpSp>
          <p:nvGrpSpPr>
            <p:cNvPr id="3" name="组合 2"/>
            <p:cNvGrpSpPr/>
            <p:nvPr/>
          </p:nvGrpSpPr>
          <p:grpSpPr>
            <a:xfrm>
              <a:off x="9038" y="5313"/>
              <a:ext cx="2887" cy="2890"/>
              <a:chOff x="5738813" y="3373438"/>
              <a:chExt cx="1833562" cy="1835150"/>
            </a:xfrm>
          </p:grpSpPr>
          <p:sp>
            <p:nvSpPr>
              <p:cNvPr id="7176" name="任意多边形 7"/>
              <p:cNvSpPr>
                <a:spLocks noChangeArrowheads="1"/>
              </p:cNvSpPr>
              <p:nvPr/>
            </p:nvSpPr>
            <p:spPr bwMode="auto">
              <a:xfrm>
                <a:off x="5738813" y="3373438"/>
                <a:ext cx="1833562" cy="1835150"/>
              </a:xfrm>
              <a:custGeom>
                <a:avLst/>
                <a:gdLst>
                  <a:gd name="T0" fmla="*/ 311557 w 2204265"/>
                  <a:gd name="T1" fmla="*/ 1111658 h 2204265"/>
                  <a:gd name="T2" fmla="*/ 1892707 w 2204265"/>
                  <a:gd name="T3" fmla="*/ 1111658 h 2204265"/>
                  <a:gd name="T4" fmla="*/ 977042 w 2204265"/>
                  <a:gd name="T5" fmla="*/ 0 h 2204265"/>
                  <a:gd name="T6" fmla="*/ 1276006 w 2204265"/>
                  <a:gd name="T7" fmla="*/ 227584 h 2204265"/>
                  <a:gd name="T8" fmla="*/ 1387705 w 2204265"/>
                  <a:gd name="T9" fmla="*/ 259057 h 2204265"/>
                  <a:gd name="T10" fmla="*/ 1761531 w 2204265"/>
                  <a:gd name="T11" fmla="*/ 210203 h 2204265"/>
                  <a:gd name="T12" fmla="*/ 1705003 w 2204265"/>
                  <a:gd name="T13" fmla="*/ 435309 h 2204265"/>
                  <a:gd name="T14" fmla="*/ 1782142 w 2204265"/>
                  <a:gd name="T15" fmla="*/ 511190 h 2204265"/>
                  <a:gd name="T16" fmla="*/ 2119154 w 2204265"/>
                  <a:gd name="T17" fmla="*/ 659399 h 2204265"/>
                  <a:gd name="T18" fmla="*/ 1974042 w 2204265"/>
                  <a:gd name="T19" fmla="*/ 833752 h 2204265"/>
                  <a:gd name="T20" fmla="*/ 2204265 w 2204265"/>
                  <a:gd name="T21" fmla="*/ 977042 h 2204265"/>
                  <a:gd name="T22" fmla="*/ 2012137 w 2204265"/>
                  <a:gd name="T23" fmla="*/ 1268406 h 2204265"/>
                  <a:gd name="T24" fmla="*/ 1985237 w 2204265"/>
                  <a:gd name="T25" fmla="*/ 1394985 h 2204265"/>
                  <a:gd name="T26" fmla="*/ 2119154 w 2204265"/>
                  <a:gd name="T27" fmla="*/ 1544868 h 2204265"/>
                  <a:gd name="T28" fmla="*/ 1820151 w 2204265"/>
                  <a:gd name="T29" fmla="*/ 1705353 h 2204265"/>
                  <a:gd name="T30" fmla="*/ 1731696 w 2204265"/>
                  <a:gd name="T31" fmla="*/ 1804423 h 2204265"/>
                  <a:gd name="T32" fmla="*/ 1761531 w 2204265"/>
                  <a:gd name="T33" fmla="*/ 1994062 h 2204265"/>
                  <a:gd name="T34" fmla="*/ 1429863 w 2204265"/>
                  <a:gd name="T35" fmla="*/ 1991868 h 2204265"/>
                  <a:gd name="T36" fmla="*/ 1262745 w 2204265"/>
                  <a:gd name="T37" fmla="*/ 2038549 h 2204265"/>
                  <a:gd name="T38" fmla="*/ 977042 w 2204265"/>
                  <a:gd name="T39" fmla="*/ 2204265 h 2204265"/>
                  <a:gd name="T40" fmla="*/ 916475 w 2204265"/>
                  <a:gd name="T41" fmla="*/ 2034392 h 2204265"/>
                  <a:gd name="T42" fmla="*/ 659399 w 2204265"/>
                  <a:gd name="T43" fmla="*/ 2119153 h 2204265"/>
                  <a:gd name="T44" fmla="*/ 496981 w 2204265"/>
                  <a:gd name="T45" fmla="*/ 1826130 h 2204265"/>
                  <a:gd name="T46" fmla="*/ 382878 w 2204265"/>
                  <a:gd name="T47" fmla="*/ 1705753 h 2204265"/>
                  <a:gd name="T48" fmla="*/ 85113 w 2204265"/>
                  <a:gd name="T49" fmla="*/ 1544868 h 2204265"/>
                  <a:gd name="T50" fmla="*/ 212821 w 2204265"/>
                  <a:gd name="T51" fmla="*/ 1373126 h 2204265"/>
                  <a:gd name="T52" fmla="*/ 0 w 2204265"/>
                  <a:gd name="T53" fmla="*/ 1227224 h 2204265"/>
                  <a:gd name="T54" fmla="*/ 203220 w 2204265"/>
                  <a:gd name="T55" fmla="*/ 933481 h 2204265"/>
                  <a:gd name="T56" fmla="*/ 243470 w 2204265"/>
                  <a:gd name="T57" fmla="*/ 802476 h 2204265"/>
                  <a:gd name="T58" fmla="*/ 210204 w 2204265"/>
                  <a:gd name="T59" fmla="*/ 442735 h 2204265"/>
                  <a:gd name="T60" fmla="*/ 470557 w 2204265"/>
                  <a:gd name="T61" fmla="*/ 461243 h 2204265"/>
                  <a:gd name="T62" fmla="*/ 442735 w 2204265"/>
                  <a:gd name="T63" fmla="*/ 210203 h 2204265"/>
                  <a:gd name="T64" fmla="*/ 815299 w 2204265"/>
                  <a:gd name="T65" fmla="*/ 257661 h 2204265"/>
                  <a:gd name="T66" fmla="*/ 928259 w 2204265"/>
                  <a:gd name="T67" fmla="*/ 227584 h 2204265"/>
                  <a:gd name="T68" fmla="*/ 0 w 2204265"/>
                  <a:gd name="T69" fmla="*/ 0 h 2204265"/>
                  <a:gd name="T70" fmla="*/ 2204265 w 2204265"/>
                  <a:gd name="T71" fmla="*/ 2204265 h 2204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T68" t="T69" r="T70" b="T71"/>
                <a:pathLst>
                  <a:path w="2204265" h="2204265">
                    <a:moveTo>
                      <a:pt x="1102132" y="321083"/>
                    </a:moveTo>
                    <a:cubicBezTo>
                      <a:pt x="665509" y="321083"/>
                      <a:pt x="311557" y="675035"/>
                      <a:pt x="311557" y="1111658"/>
                    </a:cubicBezTo>
                    <a:cubicBezTo>
                      <a:pt x="311557" y="1548281"/>
                      <a:pt x="665509" y="1902233"/>
                      <a:pt x="1102132" y="1902233"/>
                    </a:cubicBezTo>
                    <a:cubicBezTo>
                      <a:pt x="1538755" y="1902233"/>
                      <a:pt x="1892707" y="1548281"/>
                      <a:pt x="1892707" y="1111658"/>
                    </a:cubicBezTo>
                    <a:cubicBezTo>
                      <a:pt x="1892707" y="675035"/>
                      <a:pt x="1538755" y="321083"/>
                      <a:pt x="1102132" y="321083"/>
                    </a:cubicBezTo>
                    <a:close/>
                    <a:moveTo>
                      <a:pt x="977042" y="0"/>
                    </a:moveTo>
                    <a:lnTo>
                      <a:pt x="1227224" y="0"/>
                    </a:lnTo>
                    <a:lnTo>
                      <a:pt x="1276006" y="227584"/>
                    </a:lnTo>
                    <a:lnTo>
                      <a:pt x="1287791" y="229382"/>
                    </a:lnTo>
                    <a:lnTo>
                      <a:pt x="1387705" y="259057"/>
                    </a:lnTo>
                    <a:lnTo>
                      <a:pt x="1544868" y="85113"/>
                    </a:lnTo>
                    <a:lnTo>
                      <a:pt x="1761531" y="210203"/>
                    </a:lnTo>
                    <a:lnTo>
                      <a:pt x="1691902" y="425756"/>
                    </a:lnTo>
                    <a:lnTo>
                      <a:pt x="1705003" y="435309"/>
                    </a:lnTo>
                    <a:cubicBezTo>
                      <a:pt x="1729378" y="456423"/>
                      <a:pt x="1752634" y="478795"/>
                      <a:pt x="1774668" y="502325"/>
                    </a:cubicBezTo>
                    <a:lnTo>
                      <a:pt x="1782142" y="511190"/>
                    </a:lnTo>
                    <a:lnTo>
                      <a:pt x="1994063" y="442735"/>
                    </a:lnTo>
                    <a:lnTo>
                      <a:pt x="2119154" y="659399"/>
                    </a:lnTo>
                    <a:lnTo>
                      <a:pt x="1961265" y="802053"/>
                    </a:lnTo>
                    <a:lnTo>
                      <a:pt x="1974042" y="833752"/>
                    </a:lnTo>
                    <a:lnTo>
                      <a:pt x="1999140" y="933073"/>
                    </a:lnTo>
                    <a:lnTo>
                      <a:pt x="2204265" y="977042"/>
                    </a:lnTo>
                    <a:lnTo>
                      <a:pt x="2204265" y="1227224"/>
                    </a:lnTo>
                    <a:lnTo>
                      <a:pt x="2012137" y="1268406"/>
                    </a:lnTo>
                    <a:lnTo>
                      <a:pt x="2004638" y="1317545"/>
                    </a:lnTo>
                    <a:cubicBezTo>
                      <a:pt x="1999269" y="1343782"/>
                      <a:pt x="1992785" y="1369612"/>
                      <a:pt x="1985237" y="1394985"/>
                    </a:cubicBezTo>
                    <a:lnTo>
                      <a:pt x="1977636" y="1417004"/>
                    </a:lnTo>
                    <a:lnTo>
                      <a:pt x="2119154" y="1544868"/>
                    </a:lnTo>
                    <a:lnTo>
                      <a:pt x="1994063" y="1761531"/>
                    </a:lnTo>
                    <a:lnTo>
                      <a:pt x="1820151" y="1705353"/>
                    </a:lnTo>
                    <a:lnTo>
                      <a:pt x="1798711" y="1734758"/>
                    </a:lnTo>
                    <a:cubicBezTo>
                      <a:pt x="1777597" y="1759133"/>
                      <a:pt x="1755225" y="1782388"/>
                      <a:pt x="1731696" y="1804423"/>
                    </a:cubicBezTo>
                    <a:lnTo>
                      <a:pt x="1706998" y="1825242"/>
                    </a:lnTo>
                    <a:lnTo>
                      <a:pt x="1761531" y="1994062"/>
                    </a:lnTo>
                    <a:lnTo>
                      <a:pt x="1544868" y="2119153"/>
                    </a:lnTo>
                    <a:lnTo>
                      <a:pt x="1429863" y="1991868"/>
                    </a:lnTo>
                    <a:lnTo>
                      <a:pt x="1400268" y="2003797"/>
                    </a:lnTo>
                    <a:lnTo>
                      <a:pt x="1262745" y="2038549"/>
                    </a:lnTo>
                    <a:lnTo>
                      <a:pt x="1227224" y="2204265"/>
                    </a:lnTo>
                    <a:lnTo>
                      <a:pt x="977042" y="2204265"/>
                    </a:lnTo>
                    <a:lnTo>
                      <a:pt x="941447" y="2038203"/>
                    </a:lnTo>
                    <a:lnTo>
                      <a:pt x="916475" y="2034392"/>
                    </a:lnTo>
                    <a:lnTo>
                      <a:pt x="774169" y="1992127"/>
                    </a:lnTo>
                    <a:lnTo>
                      <a:pt x="659399" y="2119153"/>
                    </a:lnTo>
                    <a:lnTo>
                      <a:pt x="442735" y="1994062"/>
                    </a:lnTo>
                    <a:lnTo>
                      <a:pt x="496981" y="1826130"/>
                    </a:lnTo>
                    <a:lnTo>
                      <a:pt x="391274" y="1717869"/>
                    </a:lnTo>
                    <a:lnTo>
                      <a:pt x="382878" y="1705753"/>
                    </a:lnTo>
                    <a:lnTo>
                      <a:pt x="210204" y="1761531"/>
                    </a:lnTo>
                    <a:lnTo>
                      <a:pt x="85113" y="1544868"/>
                    </a:lnTo>
                    <a:lnTo>
                      <a:pt x="226733" y="1416912"/>
                    </a:lnTo>
                    <a:lnTo>
                      <a:pt x="212821" y="1373126"/>
                    </a:lnTo>
                    <a:lnTo>
                      <a:pt x="191748" y="1268325"/>
                    </a:lnTo>
                    <a:lnTo>
                      <a:pt x="0" y="1227224"/>
                    </a:lnTo>
                    <a:lnTo>
                      <a:pt x="0" y="977042"/>
                    </a:lnTo>
                    <a:lnTo>
                      <a:pt x="203220" y="933481"/>
                    </a:lnTo>
                    <a:lnTo>
                      <a:pt x="212821" y="890649"/>
                    </a:lnTo>
                    <a:lnTo>
                      <a:pt x="243470" y="802476"/>
                    </a:lnTo>
                    <a:lnTo>
                      <a:pt x="85113" y="659399"/>
                    </a:lnTo>
                    <a:lnTo>
                      <a:pt x="210204" y="442735"/>
                    </a:lnTo>
                    <a:lnTo>
                      <a:pt x="423776" y="511723"/>
                    </a:lnTo>
                    <a:lnTo>
                      <a:pt x="470557" y="461243"/>
                    </a:lnTo>
                    <a:lnTo>
                      <a:pt x="512656" y="426662"/>
                    </a:lnTo>
                    <a:lnTo>
                      <a:pt x="442735" y="210203"/>
                    </a:lnTo>
                    <a:lnTo>
                      <a:pt x="659399" y="85113"/>
                    </a:lnTo>
                    <a:lnTo>
                      <a:pt x="815299" y="257661"/>
                    </a:lnTo>
                    <a:lnTo>
                      <a:pt x="916475" y="229382"/>
                    </a:lnTo>
                    <a:lnTo>
                      <a:pt x="928259" y="227584"/>
                    </a:lnTo>
                    <a:lnTo>
                      <a:pt x="977042" y="0"/>
                    </a:lnTo>
                    <a:close/>
                  </a:path>
                </a:pathLst>
              </a:custGeom>
              <a:solidFill>
                <a:srgbClr val="FCFCFC">
                  <a:alpha val="54117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42719B"/>
                    </a:solidFill>
                    <a:bevel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177" name="椭圆 8"/>
              <p:cNvSpPr>
                <a:spLocks noChangeArrowheads="1"/>
              </p:cNvSpPr>
              <p:nvPr/>
            </p:nvSpPr>
            <p:spPr bwMode="auto">
              <a:xfrm>
                <a:off x="6051550" y="3690938"/>
                <a:ext cx="1208088" cy="1208087"/>
              </a:xfrm>
              <a:prstGeom prst="ellipse">
                <a:avLst/>
              </a:prstGeom>
              <a:solidFill>
                <a:srgbClr val="FCFCFC">
                  <a:alpha val="29803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42719B"/>
                    </a:solidFill>
                    <a:bevel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80604020202020204" pitchFamily="34" charset="0"/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80604020202020204" pitchFamily="34" charset="0"/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80604020202020204" pitchFamily="34" charset="0"/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80604020202020204" pitchFamily="34" charset="0"/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9pPr>
              </a:lstStyle>
              <a:p>
                <a:pPr algn="ctr" eaLnBrk="1" hangingPunct="1"/>
                <a:endParaRPr lang="zh-CN" altLang="zh-CN">
                  <a:solidFill>
                    <a:srgbClr val="FFFFFF"/>
                  </a:solidFill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grpSp>
            <p:nvGrpSpPr>
              <p:cNvPr id="7178" name="组合 9"/>
              <p:cNvGrpSpPr/>
              <p:nvPr/>
            </p:nvGrpSpPr>
            <p:grpSpPr bwMode="auto">
              <a:xfrm>
                <a:off x="6457950" y="4046538"/>
                <a:ext cx="444500" cy="496887"/>
                <a:chOff x="0" y="0"/>
                <a:chExt cx="402656" cy="450303"/>
              </a:xfrm>
            </p:grpSpPr>
            <p:sp>
              <p:nvSpPr>
                <p:cNvPr id="7203" name="Freeform 108"/>
                <p:cNvSpPr>
                  <a:spLocks noEditPoints="1" noChangeArrowheads="1"/>
                </p:cNvSpPr>
                <p:nvPr/>
              </p:nvSpPr>
              <p:spPr bwMode="auto">
                <a:xfrm>
                  <a:off x="69134" y="167228"/>
                  <a:ext cx="56988" cy="57923"/>
                </a:xfrm>
                <a:custGeom>
                  <a:avLst/>
                  <a:gdLst>
                    <a:gd name="T0" fmla="*/ 28494 w 26"/>
                    <a:gd name="T1" fmla="*/ 0 h 26"/>
                    <a:gd name="T2" fmla="*/ 0 w 26"/>
                    <a:gd name="T3" fmla="*/ 28962 h 26"/>
                    <a:gd name="T4" fmla="*/ 28494 w 26"/>
                    <a:gd name="T5" fmla="*/ 57923 h 26"/>
                    <a:gd name="T6" fmla="*/ 56988 w 26"/>
                    <a:gd name="T7" fmla="*/ 28962 h 26"/>
                    <a:gd name="T8" fmla="*/ 28494 w 26"/>
                    <a:gd name="T9" fmla="*/ 0 h 26"/>
                    <a:gd name="T10" fmla="*/ 28494 w 26"/>
                    <a:gd name="T11" fmla="*/ 51240 h 26"/>
                    <a:gd name="T12" fmla="*/ 6576 w 26"/>
                    <a:gd name="T13" fmla="*/ 28962 h 26"/>
                    <a:gd name="T14" fmla="*/ 28494 w 26"/>
                    <a:gd name="T15" fmla="*/ 6683 h 26"/>
                    <a:gd name="T16" fmla="*/ 50412 w 26"/>
                    <a:gd name="T17" fmla="*/ 28962 h 26"/>
                    <a:gd name="T18" fmla="*/ 28494 w 26"/>
                    <a:gd name="T19" fmla="*/ 51240 h 2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26"/>
                    <a:gd name="T31" fmla="*/ 0 h 26"/>
                    <a:gd name="T32" fmla="*/ 26 w 26"/>
                    <a:gd name="T33" fmla="*/ 26 h 2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26" h="26">
                      <a:moveTo>
                        <a:pt x="13" y="0"/>
                      </a:moveTo>
                      <a:cubicBezTo>
                        <a:pt x="6" y="0"/>
                        <a:pt x="0" y="6"/>
                        <a:pt x="0" y="13"/>
                      </a:cubicBezTo>
                      <a:cubicBezTo>
                        <a:pt x="0" y="20"/>
                        <a:pt x="6" y="26"/>
                        <a:pt x="13" y="26"/>
                      </a:cubicBezTo>
                      <a:cubicBezTo>
                        <a:pt x="20" y="26"/>
                        <a:pt x="26" y="20"/>
                        <a:pt x="26" y="13"/>
                      </a:cubicBezTo>
                      <a:cubicBezTo>
                        <a:pt x="26" y="6"/>
                        <a:pt x="20" y="0"/>
                        <a:pt x="13" y="0"/>
                      </a:cubicBezTo>
                      <a:close/>
                      <a:moveTo>
                        <a:pt x="13" y="23"/>
                      </a:moveTo>
                      <a:cubicBezTo>
                        <a:pt x="8" y="23"/>
                        <a:pt x="3" y="18"/>
                        <a:pt x="3" y="13"/>
                      </a:cubicBezTo>
                      <a:cubicBezTo>
                        <a:pt x="3" y="7"/>
                        <a:pt x="8" y="3"/>
                        <a:pt x="13" y="3"/>
                      </a:cubicBezTo>
                      <a:cubicBezTo>
                        <a:pt x="19" y="3"/>
                        <a:pt x="23" y="7"/>
                        <a:pt x="23" y="13"/>
                      </a:cubicBezTo>
                      <a:cubicBezTo>
                        <a:pt x="23" y="18"/>
                        <a:pt x="19" y="23"/>
                        <a:pt x="13" y="23"/>
                      </a:cubicBezTo>
                      <a:close/>
                    </a:path>
                  </a:pathLst>
                </a:custGeom>
                <a:solidFill>
                  <a:srgbClr val="FCFCF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bevel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7204" name="Freeform 109"/>
                <p:cNvSpPr>
                  <a:spLocks noEditPoints="1" noChangeArrowheads="1"/>
                </p:cNvSpPr>
                <p:nvPr/>
              </p:nvSpPr>
              <p:spPr bwMode="auto">
                <a:xfrm>
                  <a:off x="197125" y="129859"/>
                  <a:ext cx="48580" cy="48580"/>
                </a:xfrm>
                <a:custGeom>
                  <a:avLst/>
                  <a:gdLst>
                    <a:gd name="T0" fmla="*/ 24290 w 22"/>
                    <a:gd name="T1" fmla="*/ 0 h 22"/>
                    <a:gd name="T2" fmla="*/ 0 w 22"/>
                    <a:gd name="T3" fmla="*/ 24290 h 22"/>
                    <a:gd name="T4" fmla="*/ 24290 w 22"/>
                    <a:gd name="T5" fmla="*/ 48580 h 22"/>
                    <a:gd name="T6" fmla="*/ 48580 w 22"/>
                    <a:gd name="T7" fmla="*/ 24290 h 22"/>
                    <a:gd name="T8" fmla="*/ 24290 w 22"/>
                    <a:gd name="T9" fmla="*/ 0 h 22"/>
                    <a:gd name="T10" fmla="*/ 24290 w 22"/>
                    <a:gd name="T11" fmla="*/ 37539 h 22"/>
                    <a:gd name="T12" fmla="*/ 11041 w 22"/>
                    <a:gd name="T13" fmla="*/ 24290 h 22"/>
                    <a:gd name="T14" fmla="*/ 24290 w 22"/>
                    <a:gd name="T15" fmla="*/ 11041 h 22"/>
                    <a:gd name="T16" fmla="*/ 37539 w 22"/>
                    <a:gd name="T17" fmla="*/ 24290 h 22"/>
                    <a:gd name="T18" fmla="*/ 24290 w 22"/>
                    <a:gd name="T19" fmla="*/ 37539 h 22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22"/>
                    <a:gd name="T31" fmla="*/ 0 h 22"/>
                    <a:gd name="T32" fmla="*/ 22 w 22"/>
                    <a:gd name="T33" fmla="*/ 22 h 22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22" h="22">
                      <a:moveTo>
                        <a:pt x="11" y="0"/>
                      </a:moveTo>
                      <a:cubicBezTo>
                        <a:pt x="5" y="0"/>
                        <a:pt x="0" y="5"/>
                        <a:pt x="0" y="11"/>
                      </a:cubicBezTo>
                      <a:cubicBezTo>
                        <a:pt x="0" y="17"/>
                        <a:pt x="5" y="22"/>
                        <a:pt x="11" y="22"/>
                      </a:cubicBezTo>
                      <a:cubicBezTo>
                        <a:pt x="17" y="22"/>
                        <a:pt x="22" y="17"/>
                        <a:pt x="22" y="11"/>
                      </a:cubicBezTo>
                      <a:cubicBezTo>
                        <a:pt x="22" y="5"/>
                        <a:pt x="17" y="0"/>
                        <a:pt x="11" y="0"/>
                      </a:cubicBezTo>
                      <a:close/>
                      <a:moveTo>
                        <a:pt x="11" y="17"/>
                      </a:moveTo>
                      <a:cubicBezTo>
                        <a:pt x="8" y="17"/>
                        <a:pt x="5" y="14"/>
                        <a:pt x="5" y="11"/>
                      </a:cubicBezTo>
                      <a:cubicBezTo>
                        <a:pt x="5" y="8"/>
                        <a:pt x="8" y="5"/>
                        <a:pt x="11" y="5"/>
                      </a:cubicBezTo>
                      <a:cubicBezTo>
                        <a:pt x="14" y="5"/>
                        <a:pt x="17" y="8"/>
                        <a:pt x="17" y="11"/>
                      </a:cubicBezTo>
                      <a:cubicBezTo>
                        <a:pt x="17" y="14"/>
                        <a:pt x="14" y="17"/>
                        <a:pt x="11" y="17"/>
                      </a:cubicBezTo>
                      <a:close/>
                    </a:path>
                  </a:pathLst>
                </a:custGeom>
                <a:solidFill>
                  <a:srgbClr val="FCFCF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bevel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7205" name="Freeform 110"/>
                <p:cNvSpPr>
                  <a:spLocks noEditPoints="1" noChangeArrowheads="1"/>
                </p:cNvSpPr>
                <p:nvPr/>
              </p:nvSpPr>
              <p:spPr bwMode="auto">
                <a:xfrm>
                  <a:off x="82213" y="181242"/>
                  <a:ext cx="30830" cy="30830"/>
                </a:xfrm>
                <a:custGeom>
                  <a:avLst/>
                  <a:gdLst>
                    <a:gd name="T0" fmla="*/ 15415 w 14"/>
                    <a:gd name="T1" fmla="*/ 0 h 14"/>
                    <a:gd name="T2" fmla="*/ 0 w 14"/>
                    <a:gd name="T3" fmla="*/ 15415 h 14"/>
                    <a:gd name="T4" fmla="*/ 15415 w 14"/>
                    <a:gd name="T5" fmla="*/ 30830 h 14"/>
                    <a:gd name="T6" fmla="*/ 30830 w 14"/>
                    <a:gd name="T7" fmla="*/ 15415 h 14"/>
                    <a:gd name="T8" fmla="*/ 15415 w 14"/>
                    <a:gd name="T9" fmla="*/ 0 h 14"/>
                    <a:gd name="T10" fmla="*/ 15415 w 14"/>
                    <a:gd name="T11" fmla="*/ 22021 h 14"/>
                    <a:gd name="T12" fmla="*/ 8809 w 14"/>
                    <a:gd name="T13" fmla="*/ 15415 h 14"/>
                    <a:gd name="T14" fmla="*/ 15415 w 14"/>
                    <a:gd name="T15" fmla="*/ 6606 h 14"/>
                    <a:gd name="T16" fmla="*/ 24224 w 14"/>
                    <a:gd name="T17" fmla="*/ 15415 h 14"/>
                    <a:gd name="T18" fmla="*/ 15415 w 14"/>
                    <a:gd name="T19" fmla="*/ 22021 h 14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14"/>
                    <a:gd name="T31" fmla="*/ 0 h 14"/>
                    <a:gd name="T32" fmla="*/ 14 w 14"/>
                    <a:gd name="T33" fmla="*/ 14 h 14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14" h="14">
                      <a:moveTo>
                        <a:pt x="7" y="0"/>
                      </a:moveTo>
                      <a:cubicBezTo>
                        <a:pt x="3" y="0"/>
                        <a:pt x="0" y="3"/>
                        <a:pt x="0" y="7"/>
                      </a:cubicBezTo>
                      <a:cubicBezTo>
                        <a:pt x="0" y="11"/>
                        <a:pt x="3" y="14"/>
                        <a:pt x="7" y="14"/>
                      </a:cubicBezTo>
                      <a:cubicBezTo>
                        <a:pt x="11" y="14"/>
                        <a:pt x="14" y="11"/>
                        <a:pt x="14" y="7"/>
                      </a:cubicBezTo>
                      <a:cubicBezTo>
                        <a:pt x="14" y="3"/>
                        <a:pt x="11" y="0"/>
                        <a:pt x="7" y="0"/>
                      </a:cubicBezTo>
                      <a:close/>
                      <a:moveTo>
                        <a:pt x="7" y="10"/>
                      </a:moveTo>
                      <a:cubicBezTo>
                        <a:pt x="5" y="10"/>
                        <a:pt x="4" y="9"/>
                        <a:pt x="4" y="7"/>
                      </a:cubicBezTo>
                      <a:cubicBezTo>
                        <a:pt x="4" y="5"/>
                        <a:pt x="5" y="3"/>
                        <a:pt x="7" y="3"/>
                      </a:cubicBezTo>
                      <a:cubicBezTo>
                        <a:pt x="9" y="3"/>
                        <a:pt x="11" y="5"/>
                        <a:pt x="11" y="7"/>
                      </a:cubicBezTo>
                      <a:cubicBezTo>
                        <a:pt x="11" y="9"/>
                        <a:pt x="9" y="10"/>
                        <a:pt x="7" y="10"/>
                      </a:cubicBezTo>
                      <a:close/>
                    </a:path>
                  </a:pathLst>
                </a:custGeom>
                <a:solidFill>
                  <a:srgbClr val="FCFCF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bevel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7206" name="Freeform 111"/>
                <p:cNvSpPr>
                  <a:spLocks noEditPoints="1" noChangeArrowheads="1"/>
                </p:cNvSpPr>
                <p:nvPr/>
              </p:nvSpPr>
              <p:spPr bwMode="auto">
                <a:xfrm>
                  <a:off x="172834" y="105568"/>
                  <a:ext cx="97161" cy="97161"/>
                </a:xfrm>
                <a:custGeom>
                  <a:avLst/>
                  <a:gdLst>
                    <a:gd name="T0" fmla="*/ 48581 w 44"/>
                    <a:gd name="T1" fmla="*/ 0 h 44"/>
                    <a:gd name="T2" fmla="*/ 0 w 44"/>
                    <a:gd name="T3" fmla="*/ 48581 h 44"/>
                    <a:gd name="T4" fmla="*/ 48581 w 44"/>
                    <a:gd name="T5" fmla="*/ 97161 h 44"/>
                    <a:gd name="T6" fmla="*/ 97161 w 44"/>
                    <a:gd name="T7" fmla="*/ 48581 h 44"/>
                    <a:gd name="T8" fmla="*/ 48581 w 44"/>
                    <a:gd name="T9" fmla="*/ 0 h 44"/>
                    <a:gd name="T10" fmla="*/ 48581 w 44"/>
                    <a:gd name="T11" fmla="*/ 86120 h 44"/>
                    <a:gd name="T12" fmla="*/ 11041 w 44"/>
                    <a:gd name="T13" fmla="*/ 48581 h 44"/>
                    <a:gd name="T14" fmla="*/ 48581 w 44"/>
                    <a:gd name="T15" fmla="*/ 13249 h 44"/>
                    <a:gd name="T16" fmla="*/ 86120 w 44"/>
                    <a:gd name="T17" fmla="*/ 48581 h 44"/>
                    <a:gd name="T18" fmla="*/ 48581 w 44"/>
                    <a:gd name="T19" fmla="*/ 86120 h 44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44"/>
                    <a:gd name="T31" fmla="*/ 0 h 44"/>
                    <a:gd name="T32" fmla="*/ 44 w 44"/>
                    <a:gd name="T33" fmla="*/ 44 h 44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44" h="44">
                      <a:moveTo>
                        <a:pt x="22" y="0"/>
                      </a:moveTo>
                      <a:cubicBezTo>
                        <a:pt x="10" y="0"/>
                        <a:pt x="0" y="10"/>
                        <a:pt x="0" y="22"/>
                      </a:cubicBezTo>
                      <a:cubicBezTo>
                        <a:pt x="0" y="34"/>
                        <a:pt x="10" y="44"/>
                        <a:pt x="22" y="44"/>
                      </a:cubicBezTo>
                      <a:cubicBezTo>
                        <a:pt x="34" y="44"/>
                        <a:pt x="44" y="34"/>
                        <a:pt x="44" y="22"/>
                      </a:cubicBezTo>
                      <a:cubicBezTo>
                        <a:pt x="44" y="10"/>
                        <a:pt x="34" y="0"/>
                        <a:pt x="22" y="0"/>
                      </a:cubicBezTo>
                      <a:close/>
                      <a:moveTo>
                        <a:pt x="22" y="39"/>
                      </a:moveTo>
                      <a:cubicBezTo>
                        <a:pt x="13" y="39"/>
                        <a:pt x="5" y="31"/>
                        <a:pt x="5" y="22"/>
                      </a:cubicBezTo>
                      <a:cubicBezTo>
                        <a:pt x="5" y="13"/>
                        <a:pt x="13" y="6"/>
                        <a:pt x="22" y="6"/>
                      </a:cubicBezTo>
                      <a:cubicBezTo>
                        <a:pt x="31" y="6"/>
                        <a:pt x="39" y="13"/>
                        <a:pt x="39" y="22"/>
                      </a:cubicBezTo>
                      <a:cubicBezTo>
                        <a:pt x="39" y="31"/>
                        <a:pt x="31" y="39"/>
                        <a:pt x="22" y="39"/>
                      </a:cubicBezTo>
                      <a:close/>
                    </a:path>
                  </a:pathLst>
                </a:custGeom>
                <a:solidFill>
                  <a:srgbClr val="FCFCF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bevel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7207" name="Freeform 112"/>
                <p:cNvSpPr>
                  <a:spLocks noEditPoints="1" noChangeArrowheads="1"/>
                </p:cNvSpPr>
                <p:nvPr/>
              </p:nvSpPr>
              <p:spPr bwMode="auto">
                <a:xfrm>
                  <a:off x="0" y="0"/>
                  <a:ext cx="402656" cy="450303"/>
                </a:xfrm>
                <a:custGeom>
                  <a:avLst/>
                  <a:gdLst>
                    <a:gd name="T0" fmla="*/ 347346 w 182"/>
                    <a:gd name="T1" fmla="*/ 211907 h 204"/>
                    <a:gd name="T2" fmla="*/ 338497 w 182"/>
                    <a:gd name="T3" fmla="*/ 105954 h 204"/>
                    <a:gd name="T4" fmla="*/ 172567 w 182"/>
                    <a:gd name="T5" fmla="*/ 0 h 204"/>
                    <a:gd name="T6" fmla="*/ 2212 w 182"/>
                    <a:gd name="T7" fmla="*/ 174382 h 204"/>
                    <a:gd name="T8" fmla="*/ 0 w 182"/>
                    <a:gd name="T9" fmla="*/ 450303 h 204"/>
                    <a:gd name="T10" fmla="*/ 250001 w 182"/>
                    <a:gd name="T11" fmla="*/ 388497 h 204"/>
                    <a:gd name="T12" fmla="*/ 325222 w 182"/>
                    <a:gd name="T13" fmla="*/ 388497 h 204"/>
                    <a:gd name="T14" fmla="*/ 325222 w 182"/>
                    <a:gd name="T15" fmla="*/ 388497 h 204"/>
                    <a:gd name="T16" fmla="*/ 345134 w 182"/>
                    <a:gd name="T17" fmla="*/ 333313 h 204"/>
                    <a:gd name="T18" fmla="*/ 323010 w 182"/>
                    <a:gd name="T19" fmla="*/ 320068 h 204"/>
                    <a:gd name="T20" fmla="*/ 345134 w 182"/>
                    <a:gd name="T21" fmla="*/ 309031 h 204"/>
                    <a:gd name="T22" fmla="*/ 342921 w 182"/>
                    <a:gd name="T23" fmla="*/ 304617 h 204"/>
                    <a:gd name="T24" fmla="*/ 376107 w 182"/>
                    <a:gd name="T25" fmla="*/ 245018 h 204"/>
                    <a:gd name="T26" fmla="*/ 137169 w 182"/>
                    <a:gd name="T27" fmla="*/ 205285 h 204"/>
                    <a:gd name="T28" fmla="*/ 137169 w 182"/>
                    <a:gd name="T29" fmla="*/ 225152 h 204"/>
                    <a:gd name="T30" fmla="*/ 119469 w 182"/>
                    <a:gd name="T31" fmla="*/ 231774 h 204"/>
                    <a:gd name="T32" fmla="*/ 106195 w 182"/>
                    <a:gd name="T33" fmla="*/ 242810 h 204"/>
                    <a:gd name="T34" fmla="*/ 88496 w 182"/>
                    <a:gd name="T35" fmla="*/ 236188 h 204"/>
                    <a:gd name="T36" fmla="*/ 70797 w 182"/>
                    <a:gd name="T37" fmla="*/ 236188 h 204"/>
                    <a:gd name="T38" fmla="*/ 61947 w 182"/>
                    <a:gd name="T39" fmla="*/ 218529 h 204"/>
                    <a:gd name="T40" fmla="*/ 48673 w 182"/>
                    <a:gd name="T41" fmla="*/ 205285 h 204"/>
                    <a:gd name="T42" fmla="*/ 57522 w 182"/>
                    <a:gd name="T43" fmla="*/ 187626 h 204"/>
                    <a:gd name="T44" fmla="*/ 57522 w 182"/>
                    <a:gd name="T45" fmla="*/ 167760 h 204"/>
                    <a:gd name="T46" fmla="*/ 75221 w 182"/>
                    <a:gd name="T47" fmla="*/ 161138 h 204"/>
                    <a:gd name="T48" fmla="*/ 88496 w 182"/>
                    <a:gd name="T49" fmla="*/ 150101 h 204"/>
                    <a:gd name="T50" fmla="*/ 106195 w 182"/>
                    <a:gd name="T51" fmla="*/ 156723 h 204"/>
                    <a:gd name="T52" fmla="*/ 126107 w 182"/>
                    <a:gd name="T53" fmla="*/ 156723 h 204"/>
                    <a:gd name="T54" fmla="*/ 132744 w 182"/>
                    <a:gd name="T55" fmla="*/ 174382 h 204"/>
                    <a:gd name="T56" fmla="*/ 146018 w 182"/>
                    <a:gd name="T57" fmla="*/ 187626 h 204"/>
                    <a:gd name="T58" fmla="*/ 300886 w 182"/>
                    <a:gd name="T59" fmla="*/ 169967 h 204"/>
                    <a:gd name="T60" fmla="*/ 278762 w 182"/>
                    <a:gd name="T61" fmla="*/ 192041 h 204"/>
                    <a:gd name="T62" fmla="*/ 267700 w 182"/>
                    <a:gd name="T63" fmla="*/ 220737 h 204"/>
                    <a:gd name="T64" fmla="*/ 236726 w 182"/>
                    <a:gd name="T65" fmla="*/ 220737 h 204"/>
                    <a:gd name="T66" fmla="*/ 207965 w 182"/>
                    <a:gd name="T67" fmla="*/ 231774 h 204"/>
                    <a:gd name="T68" fmla="*/ 183629 w 182"/>
                    <a:gd name="T69" fmla="*/ 211907 h 204"/>
                    <a:gd name="T70" fmla="*/ 154868 w 182"/>
                    <a:gd name="T71" fmla="*/ 200870 h 204"/>
                    <a:gd name="T72" fmla="*/ 154868 w 182"/>
                    <a:gd name="T73" fmla="*/ 169967 h 204"/>
                    <a:gd name="T74" fmla="*/ 141593 w 182"/>
                    <a:gd name="T75" fmla="*/ 141272 h 204"/>
                    <a:gd name="T76" fmla="*/ 163717 w 182"/>
                    <a:gd name="T77" fmla="*/ 116990 h 204"/>
                    <a:gd name="T78" fmla="*/ 174779 w 182"/>
                    <a:gd name="T79" fmla="*/ 88295 h 204"/>
                    <a:gd name="T80" fmla="*/ 207965 w 182"/>
                    <a:gd name="T81" fmla="*/ 88295 h 204"/>
                    <a:gd name="T82" fmla="*/ 236726 w 182"/>
                    <a:gd name="T83" fmla="*/ 77258 h 204"/>
                    <a:gd name="T84" fmla="*/ 258850 w 182"/>
                    <a:gd name="T85" fmla="*/ 97124 h 204"/>
                    <a:gd name="T86" fmla="*/ 287611 w 182"/>
                    <a:gd name="T87" fmla="*/ 108161 h 204"/>
                    <a:gd name="T88" fmla="*/ 287611 w 182"/>
                    <a:gd name="T89" fmla="*/ 141272 h 204"/>
                    <a:gd name="T90" fmla="*/ 300886 w 182"/>
                    <a:gd name="T91" fmla="*/ 169967 h 204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w 182"/>
                    <a:gd name="T139" fmla="*/ 0 h 204"/>
                    <a:gd name="T140" fmla="*/ 182 w 182"/>
                    <a:gd name="T141" fmla="*/ 204 h 204"/>
                  </a:gdLst>
                  <a:ahLst/>
                  <a:cxnLst>
                    <a:cxn ang="T92">
                      <a:pos x="T0" y="T1"/>
                    </a:cxn>
                    <a:cxn ang="T93">
                      <a:pos x="T2" y="T3"/>
                    </a:cxn>
                    <a:cxn ang="T94">
                      <a:pos x="T4" y="T5"/>
                    </a:cxn>
                    <a:cxn ang="T95">
                      <a:pos x="T6" y="T7"/>
                    </a:cxn>
                    <a:cxn ang="T96">
                      <a:pos x="T8" y="T9"/>
                    </a:cxn>
                    <a:cxn ang="T97">
                      <a:pos x="T10" y="T11"/>
                    </a:cxn>
                    <a:cxn ang="T98">
                      <a:pos x="T12" y="T13"/>
                    </a:cxn>
                    <a:cxn ang="T99">
                      <a:pos x="T14" y="T15"/>
                    </a:cxn>
                    <a:cxn ang="T100">
                      <a:pos x="T16" y="T17"/>
                    </a:cxn>
                    <a:cxn ang="T101">
                      <a:pos x="T18" y="T19"/>
                    </a:cxn>
                    <a:cxn ang="T102">
                      <a:pos x="T20" y="T21"/>
                    </a:cxn>
                    <a:cxn ang="T103">
                      <a:pos x="T22" y="T23"/>
                    </a:cxn>
                    <a:cxn ang="T104">
                      <a:pos x="T24" y="T25"/>
                    </a:cxn>
                    <a:cxn ang="T105">
                      <a:pos x="T26" y="T27"/>
                    </a:cxn>
                    <a:cxn ang="T106">
                      <a:pos x="T28" y="T29"/>
                    </a:cxn>
                    <a:cxn ang="T107">
                      <a:pos x="T30" y="T31"/>
                    </a:cxn>
                    <a:cxn ang="T108">
                      <a:pos x="T32" y="T33"/>
                    </a:cxn>
                    <a:cxn ang="T109">
                      <a:pos x="T34" y="T35"/>
                    </a:cxn>
                    <a:cxn ang="T110">
                      <a:pos x="T36" y="T37"/>
                    </a:cxn>
                    <a:cxn ang="T111">
                      <a:pos x="T38" y="T39"/>
                    </a:cxn>
                    <a:cxn ang="T112">
                      <a:pos x="T40" y="T41"/>
                    </a:cxn>
                    <a:cxn ang="T113">
                      <a:pos x="T42" y="T43"/>
                    </a:cxn>
                    <a:cxn ang="T114">
                      <a:pos x="T44" y="T45"/>
                    </a:cxn>
                    <a:cxn ang="T115">
                      <a:pos x="T46" y="T47"/>
                    </a:cxn>
                    <a:cxn ang="T116">
                      <a:pos x="T48" y="T49"/>
                    </a:cxn>
                    <a:cxn ang="T117">
                      <a:pos x="T50" y="T51"/>
                    </a:cxn>
                    <a:cxn ang="T118">
                      <a:pos x="T52" y="T53"/>
                    </a:cxn>
                    <a:cxn ang="T119">
                      <a:pos x="T54" y="T55"/>
                    </a:cxn>
                    <a:cxn ang="T120">
                      <a:pos x="T56" y="T57"/>
                    </a:cxn>
                    <a:cxn ang="T121">
                      <a:pos x="T58" y="T59"/>
                    </a:cxn>
                    <a:cxn ang="T122">
                      <a:pos x="T60" y="T61"/>
                    </a:cxn>
                    <a:cxn ang="T123">
                      <a:pos x="T62" y="T63"/>
                    </a:cxn>
                    <a:cxn ang="T124">
                      <a:pos x="T64" y="T65"/>
                    </a:cxn>
                    <a:cxn ang="T125">
                      <a:pos x="T66" y="T67"/>
                    </a:cxn>
                    <a:cxn ang="T126">
                      <a:pos x="T68" y="T69"/>
                    </a:cxn>
                    <a:cxn ang="T127">
                      <a:pos x="T70" y="T71"/>
                    </a:cxn>
                    <a:cxn ang="T128">
                      <a:pos x="T72" y="T73"/>
                    </a:cxn>
                    <a:cxn ang="T129">
                      <a:pos x="T74" y="T75"/>
                    </a:cxn>
                    <a:cxn ang="T130">
                      <a:pos x="T76" y="T77"/>
                    </a:cxn>
                    <a:cxn ang="T131">
                      <a:pos x="T78" y="T79"/>
                    </a:cxn>
                    <a:cxn ang="T132">
                      <a:pos x="T80" y="T81"/>
                    </a:cxn>
                    <a:cxn ang="T133">
                      <a:pos x="T82" y="T83"/>
                    </a:cxn>
                    <a:cxn ang="T134">
                      <a:pos x="T84" y="T85"/>
                    </a:cxn>
                    <a:cxn ang="T135">
                      <a:pos x="T86" y="T87"/>
                    </a:cxn>
                    <a:cxn ang="T136">
                      <a:pos x="T88" y="T89"/>
                    </a:cxn>
                    <a:cxn ang="T137">
                      <a:pos x="T90" y="T91"/>
                    </a:cxn>
                  </a:cxnLst>
                  <a:rect l="T138" t="T139" r="T140" b="T141"/>
                  <a:pathLst>
                    <a:path w="182" h="204">
                      <a:moveTo>
                        <a:pt x="170" y="111"/>
                      </a:moveTo>
                      <a:cubicBezTo>
                        <a:pt x="166" y="107"/>
                        <a:pt x="160" y="102"/>
                        <a:pt x="157" y="96"/>
                      </a:cubicBezTo>
                      <a:cubicBezTo>
                        <a:pt x="153" y="87"/>
                        <a:pt x="158" y="79"/>
                        <a:pt x="157" y="70"/>
                      </a:cubicBezTo>
                      <a:cubicBezTo>
                        <a:pt x="157" y="63"/>
                        <a:pt x="155" y="54"/>
                        <a:pt x="153" y="48"/>
                      </a:cubicBezTo>
                      <a:cubicBezTo>
                        <a:pt x="149" y="37"/>
                        <a:pt x="142" y="28"/>
                        <a:pt x="133" y="21"/>
                      </a:cubicBezTo>
                      <a:cubicBezTo>
                        <a:pt x="119" y="8"/>
                        <a:pt x="100" y="0"/>
                        <a:pt x="78" y="0"/>
                      </a:cubicBezTo>
                      <a:cubicBezTo>
                        <a:pt x="35" y="0"/>
                        <a:pt x="0" y="32"/>
                        <a:pt x="0" y="71"/>
                      </a:cubicBezTo>
                      <a:cubicBezTo>
                        <a:pt x="0" y="74"/>
                        <a:pt x="0" y="77"/>
                        <a:pt x="1" y="79"/>
                      </a:cubicBezTo>
                      <a:cubicBezTo>
                        <a:pt x="1" y="96"/>
                        <a:pt x="6" y="117"/>
                        <a:pt x="22" y="139"/>
                      </a:cubicBezTo>
                      <a:cubicBezTo>
                        <a:pt x="22" y="139"/>
                        <a:pt x="43" y="182"/>
                        <a:pt x="0" y="204"/>
                      </a:cubicBezTo>
                      <a:cubicBezTo>
                        <a:pt x="95" y="204"/>
                        <a:pt x="95" y="204"/>
                        <a:pt x="95" y="204"/>
                      </a:cubicBezTo>
                      <a:cubicBezTo>
                        <a:pt x="95" y="204"/>
                        <a:pt x="102" y="176"/>
                        <a:pt x="113" y="176"/>
                      </a:cubicBezTo>
                      <a:cubicBezTo>
                        <a:pt x="123" y="176"/>
                        <a:pt x="133" y="177"/>
                        <a:pt x="142" y="176"/>
                      </a:cubicBezTo>
                      <a:cubicBezTo>
                        <a:pt x="144" y="177"/>
                        <a:pt x="146" y="176"/>
                        <a:pt x="147" y="176"/>
                      </a:cubicBezTo>
                      <a:cubicBezTo>
                        <a:pt x="147" y="176"/>
                        <a:pt x="147" y="176"/>
                        <a:pt x="147" y="176"/>
                      </a:cubicBezTo>
                      <a:cubicBezTo>
                        <a:pt x="147" y="176"/>
                        <a:pt x="147" y="176"/>
                        <a:pt x="147" y="176"/>
                      </a:cubicBezTo>
                      <a:cubicBezTo>
                        <a:pt x="154" y="173"/>
                        <a:pt x="149" y="157"/>
                        <a:pt x="149" y="157"/>
                      </a:cubicBezTo>
                      <a:cubicBezTo>
                        <a:pt x="153" y="155"/>
                        <a:pt x="156" y="153"/>
                        <a:pt x="156" y="151"/>
                      </a:cubicBezTo>
                      <a:cubicBezTo>
                        <a:pt x="156" y="150"/>
                        <a:pt x="156" y="150"/>
                        <a:pt x="156" y="150"/>
                      </a:cubicBezTo>
                      <a:cubicBezTo>
                        <a:pt x="156" y="148"/>
                        <a:pt x="152" y="146"/>
                        <a:pt x="146" y="145"/>
                      </a:cubicBezTo>
                      <a:cubicBezTo>
                        <a:pt x="149" y="145"/>
                        <a:pt x="149" y="145"/>
                        <a:pt x="149" y="145"/>
                      </a:cubicBezTo>
                      <a:cubicBezTo>
                        <a:pt x="153" y="145"/>
                        <a:pt x="156" y="143"/>
                        <a:pt x="156" y="140"/>
                      </a:cubicBezTo>
                      <a:cubicBezTo>
                        <a:pt x="156" y="140"/>
                        <a:pt x="156" y="140"/>
                        <a:pt x="156" y="140"/>
                      </a:cubicBezTo>
                      <a:cubicBezTo>
                        <a:pt x="156" y="139"/>
                        <a:pt x="156" y="138"/>
                        <a:pt x="155" y="138"/>
                      </a:cubicBezTo>
                      <a:cubicBezTo>
                        <a:pt x="156" y="135"/>
                        <a:pt x="159" y="121"/>
                        <a:pt x="160" y="121"/>
                      </a:cubicBezTo>
                      <a:cubicBezTo>
                        <a:pt x="182" y="119"/>
                        <a:pt x="170" y="111"/>
                        <a:pt x="170" y="111"/>
                      </a:cubicBezTo>
                      <a:close/>
                      <a:moveTo>
                        <a:pt x="66" y="93"/>
                      </a:moveTo>
                      <a:cubicBezTo>
                        <a:pt x="62" y="93"/>
                        <a:pt x="62" y="93"/>
                        <a:pt x="62" y="93"/>
                      </a:cubicBezTo>
                      <a:cubicBezTo>
                        <a:pt x="62" y="95"/>
                        <a:pt x="61" y="97"/>
                        <a:pt x="60" y="99"/>
                      </a:cubicBezTo>
                      <a:cubicBezTo>
                        <a:pt x="62" y="102"/>
                        <a:pt x="62" y="102"/>
                        <a:pt x="62" y="102"/>
                      </a:cubicBezTo>
                      <a:cubicBezTo>
                        <a:pt x="57" y="107"/>
                        <a:pt x="57" y="107"/>
                        <a:pt x="57" y="107"/>
                      </a:cubicBezTo>
                      <a:cubicBezTo>
                        <a:pt x="54" y="105"/>
                        <a:pt x="54" y="105"/>
                        <a:pt x="54" y="105"/>
                      </a:cubicBezTo>
                      <a:cubicBezTo>
                        <a:pt x="52" y="106"/>
                        <a:pt x="50" y="107"/>
                        <a:pt x="48" y="107"/>
                      </a:cubicBezTo>
                      <a:cubicBezTo>
                        <a:pt x="48" y="110"/>
                        <a:pt x="48" y="110"/>
                        <a:pt x="48" y="110"/>
                      </a:cubicBezTo>
                      <a:cubicBezTo>
                        <a:pt x="40" y="110"/>
                        <a:pt x="40" y="110"/>
                        <a:pt x="40" y="110"/>
                      </a:cubicBezTo>
                      <a:cubicBezTo>
                        <a:pt x="40" y="107"/>
                        <a:pt x="40" y="107"/>
                        <a:pt x="40" y="107"/>
                      </a:cubicBezTo>
                      <a:cubicBezTo>
                        <a:pt x="38" y="107"/>
                        <a:pt x="36" y="106"/>
                        <a:pt x="34" y="105"/>
                      </a:cubicBezTo>
                      <a:cubicBezTo>
                        <a:pt x="32" y="107"/>
                        <a:pt x="32" y="107"/>
                        <a:pt x="32" y="107"/>
                      </a:cubicBezTo>
                      <a:cubicBezTo>
                        <a:pt x="26" y="102"/>
                        <a:pt x="26" y="102"/>
                        <a:pt x="26" y="102"/>
                      </a:cubicBezTo>
                      <a:cubicBezTo>
                        <a:pt x="28" y="99"/>
                        <a:pt x="28" y="99"/>
                        <a:pt x="28" y="99"/>
                      </a:cubicBezTo>
                      <a:cubicBezTo>
                        <a:pt x="27" y="97"/>
                        <a:pt x="26" y="95"/>
                        <a:pt x="26" y="93"/>
                      </a:cubicBezTo>
                      <a:cubicBezTo>
                        <a:pt x="22" y="93"/>
                        <a:pt x="22" y="93"/>
                        <a:pt x="22" y="93"/>
                      </a:cubicBezTo>
                      <a:cubicBezTo>
                        <a:pt x="22" y="85"/>
                        <a:pt x="22" y="85"/>
                        <a:pt x="22" y="85"/>
                      </a:cubicBezTo>
                      <a:cubicBezTo>
                        <a:pt x="26" y="85"/>
                        <a:pt x="26" y="85"/>
                        <a:pt x="26" y="85"/>
                      </a:cubicBezTo>
                      <a:cubicBezTo>
                        <a:pt x="26" y="83"/>
                        <a:pt x="27" y="81"/>
                        <a:pt x="28" y="79"/>
                      </a:cubicBezTo>
                      <a:cubicBezTo>
                        <a:pt x="26" y="76"/>
                        <a:pt x="26" y="76"/>
                        <a:pt x="26" y="76"/>
                      </a:cubicBezTo>
                      <a:cubicBezTo>
                        <a:pt x="31" y="71"/>
                        <a:pt x="31" y="71"/>
                        <a:pt x="31" y="71"/>
                      </a:cubicBezTo>
                      <a:cubicBezTo>
                        <a:pt x="34" y="73"/>
                        <a:pt x="34" y="73"/>
                        <a:pt x="34" y="73"/>
                      </a:cubicBezTo>
                      <a:cubicBezTo>
                        <a:pt x="36" y="72"/>
                        <a:pt x="38" y="71"/>
                        <a:pt x="40" y="71"/>
                      </a:cubicBezTo>
                      <a:cubicBezTo>
                        <a:pt x="40" y="68"/>
                        <a:pt x="40" y="68"/>
                        <a:pt x="40" y="68"/>
                      </a:cubicBezTo>
                      <a:cubicBezTo>
                        <a:pt x="48" y="68"/>
                        <a:pt x="48" y="68"/>
                        <a:pt x="48" y="68"/>
                      </a:cubicBezTo>
                      <a:cubicBezTo>
                        <a:pt x="48" y="71"/>
                        <a:pt x="48" y="71"/>
                        <a:pt x="48" y="71"/>
                      </a:cubicBezTo>
                      <a:cubicBezTo>
                        <a:pt x="50" y="71"/>
                        <a:pt x="52" y="72"/>
                        <a:pt x="54" y="73"/>
                      </a:cubicBezTo>
                      <a:cubicBezTo>
                        <a:pt x="57" y="71"/>
                        <a:pt x="57" y="71"/>
                        <a:pt x="57" y="71"/>
                      </a:cubicBezTo>
                      <a:cubicBezTo>
                        <a:pt x="63" y="76"/>
                        <a:pt x="63" y="76"/>
                        <a:pt x="63" y="76"/>
                      </a:cubicBezTo>
                      <a:cubicBezTo>
                        <a:pt x="60" y="79"/>
                        <a:pt x="60" y="79"/>
                        <a:pt x="60" y="79"/>
                      </a:cubicBezTo>
                      <a:cubicBezTo>
                        <a:pt x="61" y="81"/>
                        <a:pt x="62" y="83"/>
                        <a:pt x="63" y="85"/>
                      </a:cubicBezTo>
                      <a:cubicBezTo>
                        <a:pt x="66" y="85"/>
                        <a:pt x="66" y="85"/>
                        <a:pt x="66" y="85"/>
                      </a:cubicBezTo>
                      <a:lnTo>
                        <a:pt x="66" y="93"/>
                      </a:lnTo>
                      <a:close/>
                      <a:moveTo>
                        <a:pt x="136" y="77"/>
                      </a:moveTo>
                      <a:cubicBezTo>
                        <a:pt x="130" y="77"/>
                        <a:pt x="130" y="77"/>
                        <a:pt x="130" y="77"/>
                      </a:cubicBezTo>
                      <a:cubicBezTo>
                        <a:pt x="129" y="80"/>
                        <a:pt x="128" y="84"/>
                        <a:pt x="126" y="87"/>
                      </a:cubicBezTo>
                      <a:cubicBezTo>
                        <a:pt x="130" y="91"/>
                        <a:pt x="130" y="91"/>
                        <a:pt x="130" y="91"/>
                      </a:cubicBezTo>
                      <a:cubicBezTo>
                        <a:pt x="121" y="100"/>
                        <a:pt x="121" y="100"/>
                        <a:pt x="121" y="100"/>
                      </a:cubicBezTo>
                      <a:cubicBezTo>
                        <a:pt x="117" y="96"/>
                        <a:pt x="117" y="96"/>
                        <a:pt x="117" y="96"/>
                      </a:cubicBezTo>
                      <a:cubicBezTo>
                        <a:pt x="114" y="98"/>
                        <a:pt x="110" y="99"/>
                        <a:pt x="107" y="100"/>
                      </a:cubicBezTo>
                      <a:cubicBezTo>
                        <a:pt x="107" y="105"/>
                        <a:pt x="107" y="105"/>
                        <a:pt x="107" y="105"/>
                      </a:cubicBezTo>
                      <a:cubicBezTo>
                        <a:pt x="94" y="105"/>
                        <a:pt x="94" y="105"/>
                        <a:pt x="94" y="105"/>
                      </a:cubicBezTo>
                      <a:cubicBezTo>
                        <a:pt x="94" y="100"/>
                        <a:pt x="94" y="100"/>
                        <a:pt x="94" y="100"/>
                      </a:cubicBezTo>
                      <a:cubicBezTo>
                        <a:pt x="90" y="100"/>
                        <a:pt x="86" y="98"/>
                        <a:pt x="83" y="96"/>
                      </a:cubicBezTo>
                      <a:cubicBezTo>
                        <a:pt x="79" y="100"/>
                        <a:pt x="79" y="100"/>
                        <a:pt x="79" y="100"/>
                      </a:cubicBezTo>
                      <a:cubicBezTo>
                        <a:pt x="70" y="91"/>
                        <a:pt x="70" y="91"/>
                        <a:pt x="70" y="91"/>
                      </a:cubicBezTo>
                      <a:cubicBezTo>
                        <a:pt x="74" y="87"/>
                        <a:pt x="74" y="87"/>
                        <a:pt x="74" y="87"/>
                      </a:cubicBezTo>
                      <a:cubicBezTo>
                        <a:pt x="72" y="84"/>
                        <a:pt x="71" y="81"/>
                        <a:pt x="70" y="77"/>
                      </a:cubicBezTo>
                      <a:cubicBezTo>
                        <a:pt x="64" y="77"/>
                        <a:pt x="64" y="77"/>
                        <a:pt x="64" y="77"/>
                      </a:cubicBezTo>
                      <a:cubicBezTo>
                        <a:pt x="64" y="64"/>
                        <a:pt x="64" y="64"/>
                        <a:pt x="64" y="64"/>
                      </a:cubicBezTo>
                      <a:cubicBezTo>
                        <a:pt x="70" y="64"/>
                        <a:pt x="70" y="64"/>
                        <a:pt x="70" y="64"/>
                      </a:cubicBezTo>
                      <a:cubicBezTo>
                        <a:pt x="70" y="60"/>
                        <a:pt x="72" y="56"/>
                        <a:pt x="74" y="53"/>
                      </a:cubicBezTo>
                      <a:cubicBezTo>
                        <a:pt x="70" y="49"/>
                        <a:pt x="70" y="49"/>
                        <a:pt x="70" y="49"/>
                      </a:cubicBezTo>
                      <a:cubicBezTo>
                        <a:pt x="79" y="40"/>
                        <a:pt x="79" y="40"/>
                        <a:pt x="79" y="40"/>
                      </a:cubicBezTo>
                      <a:cubicBezTo>
                        <a:pt x="83" y="44"/>
                        <a:pt x="83" y="44"/>
                        <a:pt x="83" y="44"/>
                      </a:cubicBezTo>
                      <a:cubicBezTo>
                        <a:pt x="86" y="42"/>
                        <a:pt x="90" y="41"/>
                        <a:pt x="94" y="40"/>
                      </a:cubicBezTo>
                      <a:cubicBezTo>
                        <a:pt x="94" y="35"/>
                        <a:pt x="94" y="35"/>
                        <a:pt x="94" y="35"/>
                      </a:cubicBezTo>
                      <a:cubicBezTo>
                        <a:pt x="107" y="35"/>
                        <a:pt x="107" y="35"/>
                        <a:pt x="107" y="35"/>
                      </a:cubicBezTo>
                      <a:cubicBezTo>
                        <a:pt x="107" y="40"/>
                        <a:pt x="107" y="40"/>
                        <a:pt x="107" y="40"/>
                      </a:cubicBezTo>
                      <a:cubicBezTo>
                        <a:pt x="110" y="41"/>
                        <a:pt x="114" y="42"/>
                        <a:pt x="117" y="44"/>
                      </a:cubicBezTo>
                      <a:cubicBezTo>
                        <a:pt x="121" y="40"/>
                        <a:pt x="121" y="40"/>
                        <a:pt x="121" y="40"/>
                      </a:cubicBezTo>
                      <a:cubicBezTo>
                        <a:pt x="130" y="49"/>
                        <a:pt x="130" y="49"/>
                        <a:pt x="130" y="49"/>
                      </a:cubicBezTo>
                      <a:cubicBezTo>
                        <a:pt x="126" y="53"/>
                        <a:pt x="126" y="53"/>
                        <a:pt x="126" y="53"/>
                      </a:cubicBezTo>
                      <a:cubicBezTo>
                        <a:pt x="128" y="57"/>
                        <a:pt x="130" y="60"/>
                        <a:pt x="130" y="64"/>
                      </a:cubicBezTo>
                      <a:cubicBezTo>
                        <a:pt x="136" y="64"/>
                        <a:pt x="136" y="64"/>
                        <a:pt x="136" y="64"/>
                      </a:cubicBezTo>
                      <a:lnTo>
                        <a:pt x="136" y="77"/>
                      </a:lnTo>
                      <a:close/>
                    </a:path>
                  </a:pathLst>
                </a:custGeom>
                <a:solidFill>
                  <a:srgbClr val="FCFCF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bevel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</p:grpSp>
        </p:grpSp>
        <p:grpSp>
          <p:nvGrpSpPr>
            <p:cNvPr id="4" name="组合 3"/>
            <p:cNvGrpSpPr/>
            <p:nvPr/>
          </p:nvGrpSpPr>
          <p:grpSpPr>
            <a:xfrm>
              <a:off x="6813" y="3580"/>
              <a:ext cx="2887" cy="2888"/>
              <a:chOff x="4325938" y="2273300"/>
              <a:chExt cx="1833562" cy="1833563"/>
            </a:xfrm>
          </p:grpSpPr>
          <p:sp>
            <p:nvSpPr>
              <p:cNvPr id="7172" name="任意多边形 3"/>
              <p:cNvSpPr>
                <a:spLocks noChangeArrowheads="1"/>
              </p:cNvSpPr>
              <p:nvPr/>
            </p:nvSpPr>
            <p:spPr bwMode="auto">
              <a:xfrm>
                <a:off x="4325938" y="2273300"/>
                <a:ext cx="1833562" cy="1833563"/>
              </a:xfrm>
              <a:custGeom>
                <a:avLst/>
                <a:gdLst>
                  <a:gd name="T0" fmla="*/ 311557 w 2204265"/>
                  <a:gd name="T1" fmla="*/ 1111658 h 2204265"/>
                  <a:gd name="T2" fmla="*/ 1892707 w 2204265"/>
                  <a:gd name="T3" fmla="*/ 1111658 h 2204265"/>
                  <a:gd name="T4" fmla="*/ 977042 w 2204265"/>
                  <a:gd name="T5" fmla="*/ 0 h 2204265"/>
                  <a:gd name="T6" fmla="*/ 1276006 w 2204265"/>
                  <a:gd name="T7" fmla="*/ 227584 h 2204265"/>
                  <a:gd name="T8" fmla="*/ 1387705 w 2204265"/>
                  <a:gd name="T9" fmla="*/ 259057 h 2204265"/>
                  <a:gd name="T10" fmla="*/ 1761531 w 2204265"/>
                  <a:gd name="T11" fmla="*/ 210203 h 2204265"/>
                  <a:gd name="T12" fmla="*/ 1705003 w 2204265"/>
                  <a:gd name="T13" fmla="*/ 435309 h 2204265"/>
                  <a:gd name="T14" fmla="*/ 1782142 w 2204265"/>
                  <a:gd name="T15" fmla="*/ 511190 h 2204265"/>
                  <a:gd name="T16" fmla="*/ 2119154 w 2204265"/>
                  <a:gd name="T17" fmla="*/ 659399 h 2204265"/>
                  <a:gd name="T18" fmla="*/ 1974042 w 2204265"/>
                  <a:gd name="T19" fmla="*/ 833752 h 2204265"/>
                  <a:gd name="T20" fmla="*/ 2204265 w 2204265"/>
                  <a:gd name="T21" fmla="*/ 977042 h 2204265"/>
                  <a:gd name="T22" fmla="*/ 2012137 w 2204265"/>
                  <a:gd name="T23" fmla="*/ 1268406 h 2204265"/>
                  <a:gd name="T24" fmla="*/ 1985237 w 2204265"/>
                  <a:gd name="T25" fmla="*/ 1394985 h 2204265"/>
                  <a:gd name="T26" fmla="*/ 2119154 w 2204265"/>
                  <a:gd name="T27" fmla="*/ 1544868 h 2204265"/>
                  <a:gd name="T28" fmla="*/ 1820151 w 2204265"/>
                  <a:gd name="T29" fmla="*/ 1705353 h 2204265"/>
                  <a:gd name="T30" fmla="*/ 1731696 w 2204265"/>
                  <a:gd name="T31" fmla="*/ 1804423 h 2204265"/>
                  <a:gd name="T32" fmla="*/ 1761531 w 2204265"/>
                  <a:gd name="T33" fmla="*/ 1994062 h 2204265"/>
                  <a:gd name="T34" fmla="*/ 1429863 w 2204265"/>
                  <a:gd name="T35" fmla="*/ 1991868 h 2204265"/>
                  <a:gd name="T36" fmla="*/ 1262745 w 2204265"/>
                  <a:gd name="T37" fmla="*/ 2038549 h 2204265"/>
                  <a:gd name="T38" fmla="*/ 977042 w 2204265"/>
                  <a:gd name="T39" fmla="*/ 2204265 h 2204265"/>
                  <a:gd name="T40" fmla="*/ 916475 w 2204265"/>
                  <a:gd name="T41" fmla="*/ 2034392 h 2204265"/>
                  <a:gd name="T42" fmla="*/ 659399 w 2204265"/>
                  <a:gd name="T43" fmla="*/ 2119153 h 2204265"/>
                  <a:gd name="T44" fmla="*/ 496981 w 2204265"/>
                  <a:gd name="T45" fmla="*/ 1826130 h 2204265"/>
                  <a:gd name="T46" fmla="*/ 382878 w 2204265"/>
                  <a:gd name="T47" fmla="*/ 1705753 h 2204265"/>
                  <a:gd name="T48" fmla="*/ 85113 w 2204265"/>
                  <a:gd name="T49" fmla="*/ 1544868 h 2204265"/>
                  <a:gd name="T50" fmla="*/ 212821 w 2204265"/>
                  <a:gd name="T51" fmla="*/ 1373126 h 2204265"/>
                  <a:gd name="T52" fmla="*/ 0 w 2204265"/>
                  <a:gd name="T53" fmla="*/ 1227224 h 2204265"/>
                  <a:gd name="T54" fmla="*/ 203220 w 2204265"/>
                  <a:gd name="T55" fmla="*/ 933481 h 2204265"/>
                  <a:gd name="T56" fmla="*/ 243470 w 2204265"/>
                  <a:gd name="T57" fmla="*/ 802476 h 2204265"/>
                  <a:gd name="T58" fmla="*/ 210204 w 2204265"/>
                  <a:gd name="T59" fmla="*/ 442735 h 2204265"/>
                  <a:gd name="T60" fmla="*/ 470557 w 2204265"/>
                  <a:gd name="T61" fmla="*/ 461243 h 2204265"/>
                  <a:gd name="T62" fmla="*/ 442735 w 2204265"/>
                  <a:gd name="T63" fmla="*/ 210203 h 2204265"/>
                  <a:gd name="T64" fmla="*/ 815299 w 2204265"/>
                  <a:gd name="T65" fmla="*/ 257661 h 2204265"/>
                  <a:gd name="T66" fmla="*/ 928259 w 2204265"/>
                  <a:gd name="T67" fmla="*/ 227584 h 2204265"/>
                  <a:gd name="T68" fmla="*/ 0 w 2204265"/>
                  <a:gd name="T69" fmla="*/ 0 h 2204265"/>
                  <a:gd name="T70" fmla="*/ 2204265 w 2204265"/>
                  <a:gd name="T71" fmla="*/ 2204265 h 2204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T68" t="T69" r="T70" b="T71"/>
                <a:pathLst>
                  <a:path w="2204265" h="2204265">
                    <a:moveTo>
                      <a:pt x="1102132" y="321083"/>
                    </a:moveTo>
                    <a:cubicBezTo>
                      <a:pt x="665509" y="321083"/>
                      <a:pt x="311557" y="675035"/>
                      <a:pt x="311557" y="1111658"/>
                    </a:cubicBezTo>
                    <a:cubicBezTo>
                      <a:pt x="311557" y="1548281"/>
                      <a:pt x="665509" y="1902233"/>
                      <a:pt x="1102132" y="1902233"/>
                    </a:cubicBezTo>
                    <a:cubicBezTo>
                      <a:pt x="1538755" y="1902233"/>
                      <a:pt x="1892707" y="1548281"/>
                      <a:pt x="1892707" y="1111658"/>
                    </a:cubicBezTo>
                    <a:cubicBezTo>
                      <a:pt x="1892707" y="675035"/>
                      <a:pt x="1538755" y="321083"/>
                      <a:pt x="1102132" y="321083"/>
                    </a:cubicBezTo>
                    <a:close/>
                    <a:moveTo>
                      <a:pt x="977042" y="0"/>
                    </a:moveTo>
                    <a:lnTo>
                      <a:pt x="1227224" y="0"/>
                    </a:lnTo>
                    <a:lnTo>
                      <a:pt x="1276006" y="227584"/>
                    </a:lnTo>
                    <a:lnTo>
                      <a:pt x="1287791" y="229382"/>
                    </a:lnTo>
                    <a:lnTo>
                      <a:pt x="1387705" y="259057"/>
                    </a:lnTo>
                    <a:lnTo>
                      <a:pt x="1544868" y="85113"/>
                    </a:lnTo>
                    <a:lnTo>
                      <a:pt x="1761531" y="210203"/>
                    </a:lnTo>
                    <a:lnTo>
                      <a:pt x="1691902" y="425756"/>
                    </a:lnTo>
                    <a:lnTo>
                      <a:pt x="1705003" y="435309"/>
                    </a:lnTo>
                    <a:cubicBezTo>
                      <a:pt x="1729378" y="456423"/>
                      <a:pt x="1752634" y="478795"/>
                      <a:pt x="1774668" y="502325"/>
                    </a:cubicBezTo>
                    <a:lnTo>
                      <a:pt x="1782142" y="511190"/>
                    </a:lnTo>
                    <a:lnTo>
                      <a:pt x="1994063" y="442735"/>
                    </a:lnTo>
                    <a:lnTo>
                      <a:pt x="2119154" y="659399"/>
                    </a:lnTo>
                    <a:lnTo>
                      <a:pt x="1961265" y="802053"/>
                    </a:lnTo>
                    <a:lnTo>
                      <a:pt x="1974042" y="833752"/>
                    </a:lnTo>
                    <a:lnTo>
                      <a:pt x="1999140" y="933073"/>
                    </a:lnTo>
                    <a:lnTo>
                      <a:pt x="2204265" y="977042"/>
                    </a:lnTo>
                    <a:lnTo>
                      <a:pt x="2204265" y="1227224"/>
                    </a:lnTo>
                    <a:lnTo>
                      <a:pt x="2012137" y="1268406"/>
                    </a:lnTo>
                    <a:lnTo>
                      <a:pt x="2004638" y="1317545"/>
                    </a:lnTo>
                    <a:cubicBezTo>
                      <a:pt x="1999269" y="1343782"/>
                      <a:pt x="1992785" y="1369612"/>
                      <a:pt x="1985237" y="1394985"/>
                    </a:cubicBezTo>
                    <a:lnTo>
                      <a:pt x="1977636" y="1417004"/>
                    </a:lnTo>
                    <a:lnTo>
                      <a:pt x="2119154" y="1544868"/>
                    </a:lnTo>
                    <a:lnTo>
                      <a:pt x="1994063" y="1761531"/>
                    </a:lnTo>
                    <a:lnTo>
                      <a:pt x="1820151" y="1705353"/>
                    </a:lnTo>
                    <a:lnTo>
                      <a:pt x="1798711" y="1734758"/>
                    </a:lnTo>
                    <a:cubicBezTo>
                      <a:pt x="1777597" y="1759133"/>
                      <a:pt x="1755225" y="1782388"/>
                      <a:pt x="1731696" y="1804423"/>
                    </a:cubicBezTo>
                    <a:lnTo>
                      <a:pt x="1706998" y="1825242"/>
                    </a:lnTo>
                    <a:lnTo>
                      <a:pt x="1761531" y="1994062"/>
                    </a:lnTo>
                    <a:lnTo>
                      <a:pt x="1544868" y="2119153"/>
                    </a:lnTo>
                    <a:lnTo>
                      <a:pt x="1429863" y="1991868"/>
                    </a:lnTo>
                    <a:lnTo>
                      <a:pt x="1400268" y="2003797"/>
                    </a:lnTo>
                    <a:lnTo>
                      <a:pt x="1262745" y="2038549"/>
                    </a:lnTo>
                    <a:lnTo>
                      <a:pt x="1227224" y="2204265"/>
                    </a:lnTo>
                    <a:lnTo>
                      <a:pt x="977042" y="2204265"/>
                    </a:lnTo>
                    <a:lnTo>
                      <a:pt x="941447" y="2038203"/>
                    </a:lnTo>
                    <a:lnTo>
                      <a:pt x="916475" y="2034392"/>
                    </a:lnTo>
                    <a:lnTo>
                      <a:pt x="774169" y="1992127"/>
                    </a:lnTo>
                    <a:lnTo>
                      <a:pt x="659399" y="2119153"/>
                    </a:lnTo>
                    <a:lnTo>
                      <a:pt x="442735" y="1994062"/>
                    </a:lnTo>
                    <a:lnTo>
                      <a:pt x="496981" y="1826130"/>
                    </a:lnTo>
                    <a:lnTo>
                      <a:pt x="391274" y="1717869"/>
                    </a:lnTo>
                    <a:lnTo>
                      <a:pt x="382878" y="1705753"/>
                    </a:lnTo>
                    <a:lnTo>
                      <a:pt x="210204" y="1761531"/>
                    </a:lnTo>
                    <a:lnTo>
                      <a:pt x="85113" y="1544868"/>
                    </a:lnTo>
                    <a:lnTo>
                      <a:pt x="226733" y="1416912"/>
                    </a:lnTo>
                    <a:lnTo>
                      <a:pt x="212821" y="1373126"/>
                    </a:lnTo>
                    <a:lnTo>
                      <a:pt x="191748" y="1268325"/>
                    </a:lnTo>
                    <a:lnTo>
                      <a:pt x="0" y="1227224"/>
                    </a:lnTo>
                    <a:lnTo>
                      <a:pt x="0" y="977042"/>
                    </a:lnTo>
                    <a:lnTo>
                      <a:pt x="203220" y="933481"/>
                    </a:lnTo>
                    <a:lnTo>
                      <a:pt x="212821" y="890649"/>
                    </a:lnTo>
                    <a:lnTo>
                      <a:pt x="243470" y="802476"/>
                    </a:lnTo>
                    <a:lnTo>
                      <a:pt x="85113" y="659399"/>
                    </a:lnTo>
                    <a:lnTo>
                      <a:pt x="210204" y="442735"/>
                    </a:lnTo>
                    <a:lnTo>
                      <a:pt x="423776" y="511723"/>
                    </a:lnTo>
                    <a:lnTo>
                      <a:pt x="470557" y="461243"/>
                    </a:lnTo>
                    <a:lnTo>
                      <a:pt x="512656" y="426662"/>
                    </a:lnTo>
                    <a:lnTo>
                      <a:pt x="442735" y="210203"/>
                    </a:lnTo>
                    <a:lnTo>
                      <a:pt x="659399" y="85113"/>
                    </a:lnTo>
                    <a:lnTo>
                      <a:pt x="815299" y="257661"/>
                    </a:lnTo>
                    <a:lnTo>
                      <a:pt x="916475" y="229382"/>
                    </a:lnTo>
                    <a:lnTo>
                      <a:pt x="928259" y="227584"/>
                    </a:lnTo>
                    <a:lnTo>
                      <a:pt x="977042" y="0"/>
                    </a:lnTo>
                    <a:close/>
                  </a:path>
                </a:pathLst>
              </a:custGeom>
              <a:solidFill>
                <a:srgbClr val="FCFCFC">
                  <a:alpha val="54117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42719B"/>
                    </a:solidFill>
                    <a:bevel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173" name="椭圆 4"/>
              <p:cNvSpPr>
                <a:spLocks noChangeArrowheads="1"/>
              </p:cNvSpPr>
              <p:nvPr/>
            </p:nvSpPr>
            <p:spPr bwMode="auto">
              <a:xfrm>
                <a:off x="4638675" y="2590800"/>
                <a:ext cx="1208088" cy="1208088"/>
              </a:xfrm>
              <a:prstGeom prst="ellipse">
                <a:avLst/>
              </a:prstGeom>
              <a:solidFill>
                <a:srgbClr val="FCFCFC">
                  <a:alpha val="29803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42719B"/>
                    </a:solidFill>
                    <a:bevel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80604020202020204" pitchFamily="34" charset="0"/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80604020202020204" pitchFamily="34" charset="0"/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80604020202020204" pitchFamily="34" charset="0"/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80604020202020204" pitchFamily="34" charset="0"/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9pPr>
              </a:lstStyle>
              <a:p>
                <a:pPr algn="ctr" eaLnBrk="1" hangingPunct="1"/>
                <a:endParaRPr lang="zh-CN" altLang="zh-CN">
                  <a:solidFill>
                    <a:srgbClr val="FFFFFF"/>
                  </a:solidFill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grpSp>
            <p:nvGrpSpPr>
              <p:cNvPr id="7179" name="组合 15"/>
              <p:cNvGrpSpPr/>
              <p:nvPr/>
            </p:nvGrpSpPr>
            <p:grpSpPr bwMode="auto">
              <a:xfrm>
                <a:off x="5045075" y="2954338"/>
                <a:ext cx="406400" cy="404812"/>
                <a:chOff x="0" y="0"/>
                <a:chExt cx="453105" cy="448433"/>
              </a:xfrm>
            </p:grpSpPr>
            <p:sp>
              <p:nvSpPr>
                <p:cNvPr id="7201" name="Freeform 136"/>
                <p:cNvSpPr>
                  <a:spLocks noChangeArrowheads="1"/>
                </p:cNvSpPr>
                <p:nvPr/>
              </p:nvSpPr>
              <p:spPr bwMode="auto">
                <a:xfrm>
                  <a:off x="0" y="251309"/>
                  <a:ext cx="453105" cy="197124"/>
                </a:xfrm>
                <a:custGeom>
                  <a:avLst/>
                  <a:gdLst>
                    <a:gd name="T0" fmla="*/ 227658 w 205"/>
                    <a:gd name="T1" fmla="*/ 42083 h 89"/>
                    <a:gd name="T2" fmla="*/ 103883 w 205"/>
                    <a:gd name="T3" fmla="*/ 0 h 89"/>
                    <a:gd name="T4" fmla="*/ 0 w 205"/>
                    <a:gd name="T5" fmla="*/ 0 h 89"/>
                    <a:gd name="T6" fmla="*/ 0 w 205"/>
                    <a:gd name="T7" fmla="*/ 148397 h 89"/>
                    <a:gd name="T8" fmla="*/ 48626 w 205"/>
                    <a:gd name="T9" fmla="*/ 197124 h 89"/>
                    <a:gd name="T10" fmla="*/ 404479 w 205"/>
                    <a:gd name="T11" fmla="*/ 197124 h 89"/>
                    <a:gd name="T12" fmla="*/ 453105 w 205"/>
                    <a:gd name="T13" fmla="*/ 148397 h 89"/>
                    <a:gd name="T14" fmla="*/ 453105 w 205"/>
                    <a:gd name="T15" fmla="*/ 0 h 89"/>
                    <a:gd name="T16" fmla="*/ 349222 w 205"/>
                    <a:gd name="T17" fmla="*/ 0 h 89"/>
                    <a:gd name="T18" fmla="*/ 227658 w 205"/>
                    <a:gd name="T19" fmla="*/ 42083 h 89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205"/>
                    <a:gd name="T31" fmla="*/ 0 h 89"/>
                    <a:gd name="T32" fmla="*/ 205 w 205"/>
                    <a:gd name="T33" fmla="*/ 89 h 89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205" h="89">
                      <a:moveTo>
                        <a:pt x="103" y="19"/>
                      </a:moveTo>
                      <a:cubicBezTo>
                        <a:pt x="82" y="19"/>
                        <a:pt x="62" y="12"/>
                        <a:pt x="47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67"/>
                        <a:pt x="0" y="67"/>
                        <a:pt x="0" y="67"/>
                      </a:cubicBezTo>
                      <a:cubicBezTo>
                        <a:pt x="0" y="79"/>
                        <a:pt x="10" y="89"/>
                        <a:pt x="22" y="89"/>
                      </a:cubicBezTo>
                      <a:cubicBezTo>
                        <a:pt x="183" y="89"/>
                        <a:pt x="183" y="89"/>
                        <a:pt x="183" y="89"/>
                      </a:cubicBezTo>
                      <a:cubicBezTo>
                        <a:pt x="195" y="89"/>
                        <a:pt x="205" y="79"/>
                        <a:pt x="205" y="67"/>
                      </a:cubicBezTo>
                      <a:cubicBezTo>
                        <a:pt x="205" y="0"/>
                        <a:pt x="205" y="0"/>
                        <a:pt x="205" y="0"/>
                      </a:cubicBezTo>
                      <a:cubicBezTo>
                        <a:pt x="158" y="0"/>
                        <a:pt x="158" y="0"/>
                        <a:pt x="158" y="0"/>
                      </a:cubicBezTo>
                      <a:cubicBezTo>
                        <a:pt x="143" y="12"/>
                        <a:pt x="124" y="19"/>
                        <a:pt x="103" y="19"/>
                      </a:cubicBezTo>
                      <a:close/>
                    </a:path>
                  </a:pathLst>
                </a:custGeom>
                <a:solidFill>
                  <a:srgbClr val="FCFCF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bevel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7202" name="Freeform 137"/>
                <p:cNvSpPr>
                  <a:spLocks noEditPoints="1" noChangeArrowheads="1"/>
                </p:cNvSpPr>
                <p:nvPr/>
              </p:nvSpPr>
              <p:spPr bwMode="auto">
                <a:xfrm>
                  <a:off x="0" y="0"/>
                  <a:ext cx="453105" cy="260652"/>
                </a:xfrm>
                <a:custGeom>
                  <a:avLst/>
                  <a:gdLst>
                    <a:gd name="T0" fmla="*/ 404479 w 205"/>
                    <a:gd name="T1" fmla="*/ 92774 h 118"/>
                    <a:gd name="T2" fmla="*/ 397848 w 205"/>
                    <a:gd name="T3" fmla="*/ 92774 h 118"/>
                    <a:gd name="T4" fmla="*/ 340381 w 205"/>
                    <a:gd name="T5" fmla="*/ 92774 h 118"/>
                    <a:gd name="T6" fmla="*/ 340381 w 205"/>
                    <a:gd name="T7" fmla="*/ 48596 h 118"/>
                    <a:gd name="T8" fmla="*/ 291755 w 205"/>
                    <a:gd name="T9" fmla="*/ 0 h 118"/>
                    <a:gd name="T10" fmla="*/ 161350 w 205"/>
                    <a:gd name="T11" fmla="*/ 0 h 118"/>
                    <a:gd name="T12" fmla="*/ 112724 w 205"/>
                    <a:gd name="T13" fmla="*/ 48596 h 118"/>
                    <a:gd name="T14" fmla="*/ 112724 w 205"/>
                    <a:gd name="T15" fmla="*/ 92774 h 118"/>
                    <a:gd name="T16" fmla="*/ 55257 w 205"/>
                    <a:gd name="T17" fmla="*/ 92774 h 118"/>
                    <a:gd name="T18" fmla="*/ 48626 w 205"/>
                    <a:gd name="T19" fmla="*/ 92774 h 118"/>
                    <a:gd name="T20" fmla="*/ 0 w 205"/>
                    <a:gd name="T21" fmla="*/ 141371 h 118"/>
                    <a:gd name="T22" fmla="*/ 0 w 205"/>
                    <a:gd name="T23" fmla="*/ 223100 h 118"/>
                    <a:gd name="T24" fmla="*/ 119354 w 205"/>
                    <a:gd name="T25" fmla="*/ 223100 h 118"/>
                    <a:gd name="T26" fmla="*/ 227658 w 205"/>
                    <a:gd name="T27" fmla="*/ 260652 h 118"/>
                    <a:gd name="T28" fmla="*/ 333751 w 205"/>
                    <a:gd name="T29" fmla="*/ 223100 h 118"/>
                    <a:gd name="T30" fmla="*/ 453105 w 205"/>
                    <a:gd name="T31" fmla="*/ 223100 h 118"/>
                    <a:gd name="T32" fmla="*/ 453105 w 205"/>
                    <a:gd name="T33" fmla="*/ 141371 h 118"/>
                    <a:gd name="T34" fmla="*/ 404479 w 205"/>
                    <a:gd name="T35" fmla="*/ 92774 h 118"/>
                    <a:gd name="T36" fmla="*/ 148088 w 205"/>
                    <a:gd name="T37" fmla="*/ 57432 h 118"/>
                    <a:gd name="T38" fmla="*/ 148088 w 205"/>
                    <a:gd name="T39" fmla="*/ 48596 h 118"/>
                    <a:gd name="T40" fmla="*/ 161350 w 205"/>
                    <a:gd name="T41" fmla="*/ 37552 h 118"/>
                    <a:gd name="T42" fmla="*/ 291755 w 205"/>
                    <a:gd name="T43" fmla="*/ 37552 h 118"/>
                    <a:gd name="T44" fmla="*/ 305017 w 205"/>
                    <a:gd name="T45" fmla="*/ 48596 h 118"/>
                    <a:gd name="T46" fmla="*/ 305017 w 205"/>
                    <a:gd name="T47" fmla="*/ 57432 h 118"/>
                    <a:gd name="T48" fmla="*/ 305017 w 205"/>
                    <a:gd name="T49" fmla="*/ 92774 h 118"/>
                    <a:gd name="T50" fmla="*/ 148088 w 205"/>
                    <a:gd name="T51" fmla="*/ 92774 h 118"/>
                    <a:gd name="T52" fmla="*/ 148088 w 205"/>
                    <a:gd name="T53" fmla="*/ 57432 h 118"/>
                    <a:gd name="T54" fmla="*/ 223237 w 205"/>
                    <a:gd name="T55" fmla="*/ 223100 h 118"/>
                    <a:gd name="T56" fmla="*/ 187873 w 205"/>
                    <a:gd name="T57" fmla="*/ 189967 h 118"/>
                    <a:gd name="T58" fmla="*/ 223237 w 205"/>
                    <a:gd name="T59" fmla="*/ 154624 h 118"/>
                    <a:gd name="T60" fmla="*/ 258601 w 205"/>
                    <a:gd name="T61" fmla="*/ 189967 h 118"/>
                    <a:gd name="T62" fmla="*/ 223237 w 205"/>
                    <a:gd name="T63" fmla="*/ 223100 h 118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w 205"/>
                    <a:gd name="T97" fmla="*/ 0 h 118"/>
                    <a:gd name="T98" fmla="*/ 205 w 205"/>
                    <a:gd name="T99" fmla="*/ 118 h 118"/>
                  </a:gdLst>
                  <a:ahLst/>
                  <a:cxnLst>
                    <a:cxn ang="T64">
                      <a:pos x="T0" y="T1"/>
                    </a:cxn>
                    <a:cxn ang="T65">
                      <a:pos x="T2" y="T3"/>
                    </a:cxn>
                    <a:cxn ang="T66">
                      <a:pos x="T4" y="T5"/>
                    </a:cxn>
                    <a:cxn ang="T67">
                      <a:pos x="T6" y="T7"/>
                    </a:cxn>
                    <a:cxn ang="T68">
                      <a:pos x="T8" y="T9"/>
                    </a:cxn>
                    <a:cxn ang="T69">
                      <a:pos x="T10" y="T11"/>
                    </a:cxn>
                    <a:cxn ang="T70">
                      <a:pos x="T12" y="T13"/>
                    </a:cxn>
                    <a:cxn ang="T71">
                      <a:pos x="T14" y="T15"/>
                    </a:cxn>
                    <a:cxn ang="T72">
                      <a:pos x="T16" y="T17"/>
                    </a:cxn>
                    <a:cxn ang="T73">
                      <a:pos x="T18" y="T19"/>
                    </a:cxn>
                    <a:cxn ang="T74">
                      <a:pos x="T20" y="T21"/>
                    </a:cxn>
                    <a:cxn ang="T75">
                      <a:pos x="T22" y="T23"/>
                    </a:cxn>
                    <a:cxn ang="T76">
                      <a:pos x="T24" y="T25"/>
                    </a:cxn>
                    <a:cxn ang="T77">
                      <a:pos x="T26" y="T27"/>
                    </a:cxn>
                    <a:cxn ang="T78">
                      <a:pos x="T28" y="T29"/>
                    </a:cxn>
                    <a:cxn ang="T79">
                      <a:pos x="T30" y="T31"/>
                    </a:cxn>
                    <a:cxn ang="T80">
                      <a:pos x="T32" y="T33"/>
                    </a:cxn>
                    <a:cxn ang="T81">
                      <a:pos x="T34" y="T35"/>
                    </a:cxn>
                    <a:cxn ang="T82">
                      <a:pos x="T36" y="T37"/>
                    </a:cxn>
                    <a:cxn ang="T83">
                      <a:pos x="T38" y="T39"/>
                    </a:cxn>
                    <a:cxn ang="T84">
                      <a:pos x="T40" y="T41"/>
                    </a:cxn>
                    <a:cxn ang="T85">
                      <a:pos x="T42" y="T43"/>
                    </a:cxn>
                    <a:cxn ang="T86">
                      <a:pos x="T44" y="T45"/>
                    </a:cxn>
                    <a:cxn ang="T87">
                      <a:pos x="T46" y="T47"/>
                    </a:cxn>
                    <a:cxn ang="T88">
                      <a:pos x="T48" y="T49"/>
                    </a:cxn>
                    <a:cxn ang="T89">
                      <a:pos x="T50" y="T51"/>
                    </a:cxn>
                    <a:cxn ang="T90">
                      <a:pos x="T52" y="T53"/>
                    </a:cxn>
                    <a:cxn ang="T91">
                      <a:pos x="T54" y="T55"/>
                    </a:cxn>
                    <a:cxn ang="T92">
                      <a:pos x="T56" y="T57"/>
                    </a:cxn>
                    <a:cxn ang="T93">
                      <a:pos x="T58" y="T59"/>
                    </a:cxn>
                    <a:cxn ang="T94">
                      <a:pos x="T60" y="T61"/>
                    </a:cxn>
                    <a:cxn ang="T95">
                      <a:pos x="T62" y="T63"/>
                    </a:cxn>
                  </a:cxnLst>
                  <a:rect l="T96" t="T97" r="T98" b="T99"/>
                  <a:pathLst>
                    <a:path w="205" h="118">
                      <a:moveTo>
                        <a:pt x="183" y="42"/>
                      </a:moveTo>
                      <a:cubicBezTo>
                        <a:pt x="180" y="42"/>
                        <a:pt x="180" y="42"/>
                        <a:pt x="180" y="42"/>
                      </a:cubicBezTo>
                      <a:cubicBezTo>
                        <a:pt x="154" y="42"/>
                        <a:pt x="154" y="42"/>
                        <a:pt x="154" y="42"/>
                      </a:cubicBezTo>
                      <a:cubicBezTo>
                        <a:pt x="154" y="22"/>
                        <a:pt x="154" y="22"/>
                        <a:pt x="154" y="22"/>
                      </a:cubicBezTo>
                      <a:cubicBezTo>
                        <a:pt x="154" y="10"/>
                        <a:pt x="144" y="0"/>
                        <a:pt x="132" y="0"/>
                      </a:cubicBezTo>
                      <a:cubicBezTo>
                        <a:pt x="73" y="0"/>
                        <a:pt x="73" y="0"/>
                        <a:pt x="73" y="0"/>
                      </a:cubicBezTo>
                      <a:cubicBezTo>
                        <a:pt x="61" y="0"/>
                        <a:pt x="51" y="10"/>
                        <a:pt x="51" y="22"/>
                      </a:cubicBezTo>
                      <a:cubicBezTo>
                        <a:pt x="51" y="42"/>
                        <a:pt x="51" y="42"/>
                        <a:pt x="51" y="42"/>
                      </a:cubicBezTo>
                      <a:cubicBezTo>
                        <a:pt x="25" y="42"/>
                        <a:pt x="25" y="42"/>
                        <a:pt x="25" y="42"/>
                      </a:cubicBezTo>
                      <a:cubicBezTo>
                        <a:pt x="22" y="42"/>
                        <a:pt x="22" y="42"/>
                        <a:pt x="22" y="42"/>
                      </a:cubicBezTo>
                      <a:cubicBezTo>
                        <a:pt x="10" y="42"/>
                        <a:pt x="0" y="52"/>
                        <a:pt x="0" y="64"/>
                      </a:cubicBezTo>
                      <a:cubicBezTo>
                        <a:pt x="0" y="101"/>
                        <a:pt x="0" y="101"/>
                        <a:pt x="0" y="101"/>
                      </a:cubicBezTo>
                      <a:cubicBezTo>
                        <a:pt x="54" y="101"/>
                        <a:pt x="54" y="101"/>
                        <a:pt x="54" y="101"/>
                      </a:cubicBezTo>
                      <a:cubicBezTo>
                        <a:pt x="67" y="112"/>
                        <a:pt x="84" y="118"/>
                        <a:pt x="103" y="118"/>
                      </a:cubicBezTo>
                      <a:cubicBezTo>
                        <a:pt x="121" y="118"/>
                        <a:pt x="138" y="112"/>
                        <a:pt x="151" y="101"/>
                      </a:cubicBezTo>
                      <a:cubicBezTo>
                        <a:pt x="205" y="101"/>
                        <a:pt x="205" y="101"/>
                        <a:pt x="205" y="101"/>
                      </a:cubicBezTo>
                      <a:cubicBezTo>
                        <a:pt x="205" y="64"/>
                        <a:pt x="205" y="64"/>
                        <a:pt x="205" y="64"/>
                      </a:cubicBezTo>
                      <a:cubicBezTo>
                        <a:pt x="205" y="52"/>
                        <a:pt x="195" y="42"/>
                        <a:pt x="183" y="42"/>
                      </a:cubicBezTo>
                      <a:close/>
                      <a:moveTo>
                        <a:pt x="67" y="26"/>
                      </a:moveTo>
                      <a:cubicBezTo>
                        <a:pt x="67" y="22"/>
                        <a:pt x="67" y="22"/>
                        <a:pt x="67" y="22"/>
                      </a:cubicBezTo>
                      <a:cubicBezTo>
                        <a:pt x="67" y="19"/>
                        <a:pt x="70" y="17"/>
                        <a:pt x="73" y="17"/>
                      </a:cubicBezTo>
                      <a:cubicBezTo>
                        <a:pt x="132" y="17"/>
                        <a:pt x="132" y="17"/>
                        <a:pt x="132" y="17"/>
                      </a:cubicBezTo>
                      <a:cubicBezTo>
                        <a:pt x="135" y="17"/>
                        <a:pt x="138" y="19"/>
                        <a:pt x="138" y="22"/>
                      </a:cubicBezTo>
                      <a:cubicBezTo>
                        <a:pt x="138" y="26"/>
                        <a:pt x="138" y="26"/>
                        <a:pt x="138" y="26"/>
                      </a:cubicBezTo>
                      <a:cubicBezTo>
                        <a:pt x="138" y="42"/>
                        <a:pt x="138" y="42"/>
                        <a:pt x="138" y="42"/>
                      </a:cubicBezTo>
                      <a:cubicBezTo>
                        <a:pt x="67" y="42"/>
                        <a:pt x="67" y="42"/>
                        <a:pt x="67" y="42"/>
                      </a:cubicBezTo>
                      <a:lnTo>
                        <a:pt x="67" y="26"/>
                      </a:lnTo>
                      <a:close/>
                      <a:moveTo>
                        <a:pt x="101" y="101"/>
                      </a:moveTo>
                      <a:cubicBezTo>
                        <a:pt x="92" y="101"/>
                        <a:pt x="85" y="94"/>
                        <a:pt x="85" y="86"/>
                      </a:cubicBezTo>
                      <a:cubicBezTo>
                        <a:pt x="85" y="77"/>
                        <a:pt x="92" y="70"/>
                        <a:pt x="101" y="70"/>
                      </a:cubicBezTo>
                      <a:cubicBezTo>
                        <a:pt x="110" y="70"/>
                        <a:pt x="117" y="77"/>
                        <a:pt x="117" y="86"/>
                      </a:cubicBezTo>
                      <a:cubicBezTo>
                        <a:pt x="117" y="94"/>
                        <a:pt x="110" y="101"/>
                        <a:pt x="101" y="101"/>
                      </a:cubicBezTo>
                      <a:close/>
                    </a:path>
                  </a:pathLst>
                </a:custGeom>
                <a:solidFill>
                  <a:srgbClr val="FCFCF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bevel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</p:grpSp>
        </p:grpSp>
        <p:grpSp>
          <p:nvGrpSpPr>
            <p:cNvPr id="2" name="组合 1"/>
            <p:cNvGrpSpPr/>
            <p:nvPr/>
          </p:nvGrpSpPr>
          <p:grpSpPr>
            <a:xfrm>
              <a:off x="11243" y="3600"/>
              <a:ext cx="2890" cy="2890"/>
              <a:chOff x="7138988" y="2286000"/>
              <a:chExt cx="1835150" cy="1835150"/>
            </a:xfrm>
          </p:grpSpPr>
          <p:sp>
            <p:nvSpPr>
              <p:cNvPr id="7174" name="任意多边形 5"/>
              <p:cNvSpPr>
                <a:spLocks noChangeArrowheads="1"/>
              </p:cNvSpPr>
              <p:nvPr/>
            </p:nvSpPr>
            <p:spPr bwMode="auto">
              <a:xfrm>
                <a:off x="7138988" y="2286000"/>
                <a:ext cx="1835150" cy="1835150"/>
              </a:xfrm>
              <a:custGeom>
                <a:avLst/>
                <a:gdLst>
                  <a:gd name="T0" fmla="*/ 311557 w 2204265"/>
                  <a:gd name="T1" fmla="*/ 1111658 h 2204265"/>
                  <a:gd name="T2" fmla="*/ 1892707 w 2204265"/>
                  <a:gd name="T3" fmla="*/ 1111658 h 2204265"/>
                  <a:gd name="T4" fmla="*/ 977042 w 2204265"/>
                  <a:gd name="T5" fmla="*/ 0 h 2204265"/>
                  <a:gd name="T6" fmla="*/ 1276006 w 2204265"/>
                  <a:gd name="T7" fmla="*/ 227584 h 2204265"/>
                  <a:gd name="T8" fmla="*/ 1387705 w 2204265"/>
                  <a:gd name="T9" fmla="*/ 259057 h 2204265"/>
                  <a:gd name="T10" fmla="*/ 1761531 w 2204265"/>
                  <a:gd name="T11" fmla="*/ 210203 h 2204265"/>
                  <a:gd name="T12" fmla="*/ 1705003 w 2204265"/>
                  <a:gd name="T13" fmla="*/ 435309 h 2204265"/>
                  <a:gd name="T14" fmla="*/ 1782142 w 2204265"/>
                  <a:gd name="T15" fmla="*/ 511190 h 2204265"/>
                  <a:gd name="T16" fmla="*/ 2119154 w 2204265"/>
                  <a:gd name="T17" fmla="*/ 659399 h 2204265"/>
                  <a:gd name="T18" fmla="*/ 1974042 w 2204265"/>
                  <a:gd name="T19" fmla="*/ 833752 h 2204265"/>
                  <a:gd name="T20" fmla="*/ 2204265 w 2204265"/>
                  <a:gd name="T21" fmla="*/ 977042 h 2204265"/>
                  <a:gd name="T22" fmla="*/ 2012137 w 2204265"/>
                  <a:gd name="T23" fmla="*/ 1268406 h 2204265"/>
                  <a:gd name="T24" fmla="*/ 1985237 w 2204265"/>
                  <a:gd name="T25" fmla="*/ 1394985 h 2204265"/>
                  <a:gd name="T26" fmla="*/ 2119154 w 2204265"/>
                  <a:gd name="T27" fmla="*/ 1544868 h 2204265"/>
                  <a:gd name="T28" fmla="*/ 1820151 w 2204265"/>
                  <a:gd name="T29" fmla="*/ 1705353 h 2204265"/>
                  <a:gd name="T30" fmla="*/ 1731696 w 2204265"/>
                  <a:gd name="T31" fmla="*/ 1804423 h 2204265"/>
                  <a:gd name="T32" fmla="*/ 1761531 w 2204265"/>
                  <a:gd name="T33" fmla="*/ 1994062 h 2204265"/>
                  <a:gd name="T34" fmla="*/ 1429863 w 2204265"/>
                  <a:gd name="T35" fmla="*/ 1991868 h 2204265"/>
                  <a:gd name="T36" fmla="*/ 1262745 w 2204265"/>
                  <a:gd name="T37" fmla="*/ 2038549 h 2204265"/>
                  <a:gd name="T38" fmla="*/ 977042 w 2204265"/>
                  <a:gd name="T39" fmla="*/ 2204265 h 2204265"/>
                  <a:gd name="T40" fmla="*/ 916475 w 2204265"/>
                  <a:gd name="T41" fmla="*/ 2034392 h 2204265"/>
                  <a:gd name="T42" fmla="*/ 659399 w 2204265"/>
                  <a:gd name="T43" fmla="*/ 2119153 h 2204265"/>
                  <a:gd name="T44" fmla="*/ 496981 w 2204265"/>
                  <a:gd name="T45" fmla="*/ 1826130 h 2204265"/>
                  <a:gd name="T46" fmla="*/ 382878 w 2204265"/>
                  <a:gd name="T47" fmla="*/ 1705753 h 2204265"/>
                  <a:gd name="T48" fmla="*/ 85113 w 2204265"/>
                  <a:gd name="T49" fmla="*/ 1544868 h 2204265"/>
                  <a:gd name="T50" fmla="*/ 212821 w 2204265"/>
                  <a:gd name="T51" fmla="*/ 1373126 h 2204265"/>
                  <a:gd name="T52" fmla="*/ 0 w 2204265"/>
                  <a:gd name="T53" fmla="*/ 1227224 h 2204265"/>
                  <a:gd name="T54" fmla="*/ 203220 w 2204265"/>
                  <a:gd name="T55" fmla="*/ 933481 h 2204265"/>
                  <a:gd name="T56" fmla="*/ 243470 w 2204265"/>
                  <a:gd name="T57" fmla="*/ 802476 h 2204265"/>
                  <a:gd name="T58" fmla="*/ 210204 w 2204265"/>
                  <a:gd name="T59" fmla="*/ 442735 h 2204265"/>
                  <a:gd name="T60" fmla="*/ 470557 w 2204265"/>
                  <a:gd name="T61" fmla="*/ 461243 h 2204265"/>
                  <a:gd name="T62" fmla="*/ 442735 w 2204265"/>
                  <a:gd name="T63" fmla="*/ 210203 h 2204265"/>
                  <a:gd name="T64" fmla="*/ 815299 w 2204265"/>
                  <a:gd name="T65" fmla="*/ 257661 h 2204265"/>
                  <a:gd name="T66" fmla="*/ 928259 w 2204265"/>
                  <a:gd name="T67" fmla="*/ 227584 h 2204265"/>
                  <a:gd name="T68" fmla="*/ 0 w 2204265"/>
                  <a:gd name="T69" fmla="*/ 0 h 2204265"/>
                  <a:gd name="T70" fmla="*/ 2204265 w 2204265"/>
                  <a:gd name="T71" fmla="*/ 2204265 h 2204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T68" t="T69" r="T70" b="T71"/>
                <a:pathLst>
                  <a:path w="2204265" h="2204265">
                    <a:moveTo>
                      <a:pt x="1102132" y="321083"/>
                    </a:moveTo>
                    <a:cubicBezTo>
                      <a:pt x="665509" y="321083"/>
                      <a:pt x="311557" y="675035"/>
                      <a:pt x="311557" y="1111658"/>
                    </a:cubicBezTo>
                    <a:cubicBezTo>
                      <a:pt x="311557" y="1548281"/>
                      <a:pt x="665509" y="1902233"/>
                      <a:pt x="1102132" y="1902233"/>
                    </a:cubicBezTo>
                    <a:cubicBezTo>
                      <a:pt x="1538755" y="1902233"/>
                      <a:pt x="1892707" y="1548281"/>
                      <a:pt x="1892707" y="1111658"/>
                    </a:cubicBezTo>
                    <a:cubicBezTo>
                      <a:pt x="1892707" y="675035"/>
                      <a:pt x="1538755" y="321083"/>
                      <a:pt x="1102132" y="321083"/>
                    </a:cubicBezTo>
                    <a:close/>
                    <a:moveTo>
                      <a:pt x="977042" y="0"/>
                    </a:moveTo>
                    <a:lnTo>
                      <a:pt x="1227224" y="0"/>
                    </a:lnTo>
                    <a:lnTo>
                      <a:pt x="1276006" y="227584"/>
                    </a:lnTo>
                    <a:lnTo>
                      <a:pt x="1287791" y="229382"/>
                    </a:lnTo>
                    <a:lnTo>
                      <a:pt x="1387705" y="259057"/>
                    </a:lnTo>
                    <a:lnTo>
                      <a:pt x="1544868" y="85113"/>
                    </a:lnTo>
                    <a:lnTo>
                      <a:pt x="1761531" y="210203"/>
                    </a:lnTo>
                    <a:lnTo>
                      <a:pt x="1691902" y="425756"/>
                    </a:lnTo>
                    <a:lnTo>
                      <a:pt x="1705003" y="435309"/>
                    </a:lnTo>
                    <a:cubicBezTo>
                      <a:pt x="1729378" y="456423"/>
                      <a:pt x="1752634" y="478795"/>
                      <a:pt x="1774668" y="502325"/>
                    </a:cubicBezTo>
                    <a:lnTo>
                      <a:pt x="1782142" y="511190"/>
                    </a:lnTo>
                    <a:lnTo>
                      <a:pt x="1994063" y="442735"/>
                    </a:lnTo>
                    <a:lnTo>
                      <a:pt x="2119154" y="659399"/>
                    </a:lnTo>
                    <a:lnTo>
                      <a:pt x="1961265" y="802053"/>
                    </a:lnTo>
                    <a:lnTo>
                      <a:pt x="1974042" y="833752"/>
                    </a:lnTo>
                    <a:lnTo>
                      <a:pt x="1999140" y="933073"/>
                    </a:lnTo>
                    <a:lnTo>
                      <a:pt x="2204265" y="977042"/>
                    </a:lnTo>
                    <a:lnTo>
                      <a:pt x="2204265" y="1227224"/>
                    </a:lnTo>
                    <a:lnTo>
                      <a:pt x="2012137" y="1268406"/>
                    </a:lnTo>
                    <a:lnTo>
                      <a:pt x="2004638" y="1317545"/>
                    </a:lnTo>
                    <a:cubicBezTo>
                      <a:pt x="1999269" y="1343782"/>
                      <a:pt x="1992785" y="1369612"/>
                      <a:pt x="1985237" y="1394985"/>
                    </a:cubicBezTo>
                    <a:lnTo>
                      <a:pt x="1977636" y="1417004"/>
                    </a:lnTo>
                    <a:lnTo>
                      <a:pt x="2119154" y="1544868"/>
                    </a:lnTo>
                    <a:lnTo>
                      <a:pt x="1994063" y="1761531"/>
                    </a:lnTo>
                    <a:lnTo>
                      <a:pt x="1820151" y="1705353"/>
                    </a:lnTo>
                    <a:lnTo>
                      <a:pt x="1798711" y="1734758"/>
                    </a:lnTo>
                    <a:cubicBezTo>
                      <a:pt x="1777597" y="1759133"/>
                      <a:pt x="1755225" y="1782388"/>
                      <a:pt x="1731696" y="1804423"/>
                    </a:cubicBezTo>
                    <a:lnTo>
                      <a:pt x="1706998" y="1825242"/>
                    </a:lnTo>
                    <a:lnTo>
                      <a:pt x="1761531" y="1994062"/>
                    </a:lnTo>
                    <a:lnTo>
                      <a:pt x="1544868" y="2119153"/>
                    </a:lnTo>
                    <a:lnTo>
                      <a:pt x="1429863" y="1991868"/>
                    </a:lnTo>
                    <a:lnTo>
                      <a:pt x="1400268" y="2003797"/>
                    </a:lnTo>
                    <a:lnTo>
                      <a:pt x="1262745" y="2038549"/>
                    </a:lnTo>
                    <a:lnTo>
                      <a:pt x="1227224" y="2204265"/>
                    </a:lnTo>
                    <a:lnTo>
                      <a:pt x="977042" y="2204265"/>
                    </a:lnTo>
                    <a:lnTo>
                      <a:pt x="941447" y="2038203"/>
                    </a:lnTo>
                    <a:lnTo>
                      <a:pt x="916475" y="2034392"/>
                    </a:lnTo>
                    <a:lnTo>
                      <a:pt x="774169" y="1992127"/>
                    </a:lnTo>
                    <a:lnTo>
                      <a:pt x="659399" y="2119153"/>
                    </a:lnTo>
                    <a:lnTo>
                      <a:pt x="442735" y="1994062"/>
                    </a:lnTo>
                    <a:lnTo>
                      <a:pt x="496981" y="1826130"/>
                    </a:lnTo>
                    <a:lnTo>
                      <a:pt x="391274" y="1717869"/>
                    </a:lnTo>
                    <a:lnTo>
                      <a:pt x="382878" y="1705753"/>
                    </a:lnTo>
                    <a:lnTo>
                      <a:pt x="210204" y="1761531"/>
                    </a:lnTo>
                    <a:lnTo>
                      <a:pt x="85113" y="1544868"/>
                    </a:lnTo>
                    <a:lnTo>
                      <a:pt x="226733" y="1416912"/>
                    </a:lnTo>
                    <a:lnTo>
                      <a:pt x="212821" y="1373126"/>
                    </a:lnTo>
                    <a:lnTo>
                      <a:pt x="191748" y="1268325"/>
                    </a:lnTo>
                    <a:lnTo>
                      <a:pt x="0" y="1227224"/>
                    </a:lnTo>
                    <a:lnTo>
                      <a:pt x="0" y="977042"/>
                    </a:lnTo>
                    <a:lnTo>
                      <a:pt x="203220" y="933481"/>
                    </a:lnTo>
                    <a:lnTo>
                      <a:pt x="212821" y="890649"/>
                    </a:lnTo>
                    <a:lnTo>
                      <a:pt x="243470" y="802476"/>
                    </a:lnTo>
                    <a:lnTo>
                      <a:pt x="85113" y="659399"/>
                    </a:lnTo>
                    <a:lnTo>
                      <a:pt x="210204" y="442735"/>
                    </a:lnTo>
                    <a:lnTo>
                      <a:pt x="423776" y="511723"/>
                    </a:lnTo>
                    <a:lnTo>
                      <a:pt x="470557" y="461243"/>
                    </a:lnTo>
                    <a:lnTo>
                      <a:pt x="512656" y="426662"/>
                    </a:lnTo>
                    <a:lnTo>
                      <a:pt x="442735" y="210203"/>
                    </a:lnTo>
                    <a:lnTo>
                      <a:pt x="659399" y="85113"/>
                    </a:lnTo>
                    <a:lnTo>
                      <a:pt x="815299" y="257661"/>
                    </a:lnTo>
                    <a:lnTo>
                      <a:pt x="916475" y="229382"/>
                    </a:lnTo>
                    <a:lnTo>
                      <a:pt x="928259" y="227584"/>
                    </a:lnTo>
                    <a:lnTo>
                      <a:pt x="977042" y="0"/>
                    </a:lnTo>
                    <a:close/>
                  </a:path>
                </a:pathLst>
              </a:custGeom>
              <a:solidFill>
                <a:srgbClr val="FCFCFC">
                  <a:alpha val="54117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42719B"/>
                    </a:solidFill>
                    <a:bevel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175" name="椭圆 6"/>
              <p:cNvSpPr>
                <a:spLocks noChangeArrowheads="1"/>
              </p:cNvSpPr>
              <p:nvPr/>
            </p:nvSpPr>
            <p:spPr bwMode="auto">
              <a:xfrm>
                <a:off x="7453313" y="2603500"/>
                <a:ext cx="1208087" cy="1209675"/>
              </a:xfrm>
              <a:prstGeom prst="ellipse">
                <a:avLst/>
              </a:prstGeom>
              <a:solidFill>
                <a:srgbClr val="FCFCFC">
                  <a:alpha val="29803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42719B"/>
                    </a:solidFill>
                    <a:bevel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80604020202020204" pitchFamily="34" charset="0"/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80604020202020204" pitchFamily="34" charset="0"/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80604020202020204" pitchFamily="34" charset="0"/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80604020202020204" pitchFamily="34" charset="0"/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9pPr>
              </a:lstStyle>
              <a:p>
                <a:pPr algn="ctr" eaLnBrk="1" hangingPunct="1"/>
                <a:endParaRPr lang="zh-CN" altLang="zh-CN">
                  <a:solidFill>
                    <a:srgbClr val="FFFFFF"/>
                  </a:solidFill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grpSp>
            <p:nvGrpSpPr>
              <p:cNvPr id="7180" name="组合 18"/>
              <p:cNvGrpSpPr/>
              <p:nvPr/>
            </p:nvGrpSpPr>
            <p:grpSpPr bwMode="auto">
              <a:xfrm>
                <a:off x="7880350" y="2974975"/>
                <a:ext cx="425450" cy="457200"/>
                <a:chOff x="0" y="0"/>
                <a:chExt cx="466184" cy="501686"/>
              </a:xfrm>
            </p:grpSpPr>
            <p:sp>
              <p:nvSpPr>
                <p:cNvPr id="7196" name="Freeform 154"/>
                <p:cNvSpPr>
                  <a:spLocks noChangeArrowheads="1"/>
                </p:cNvSpPr>
                <p:nvPr/>
              </p:nvSpPr>
              <p:spPr bwMode="auto">
                <a:xfrm>
                  <a:off x="141070" y="426012"/>
                  <a:ext cx="50449" cy="46712"/>
                </a:xfrm>
                <a:custGeom>
                  <a:avLst/>
                  <a:gdLst>
                    <a:gd name="T0" fmla="*/ 35095 w 23"/>
                    <a:gd name="T1" fmla="*/ 0 h 21"/>
                    <a:gd name="T2" fmla="*/ 35095 w 23"/>
                    <a:gd name="T3" fmla="*/ 8898 h 21"/>
                    <a:gd name="T4" fmla="*/ 41675 w 23"/>
                    <a:gd name="T5" fmla="*/ 24468 h 21"/>
                    <a:gd name="T6" fmla="*/ 21934 w 23"/>
                    <a:gd name="T7" fmla="*/ 37814 h 21"/>
                    <a:gd name="T8" fmla="*/ 8774 w 23"/>
                    <a:gd name="T9" fmla="*/ 20019 h 21"/>
                    <a:gd name="T10" fmla="*/ 13161 w 23"/>
                    <a:gd name="T11" fmla="*/ 11122 h 21"/>
                    <a:gd name="T12" fmla="*/ 13161 w 23"/>
                    <a:gd name="T13" fmla="*/ 0 h 21"/>
                    <a:gd name="T14" fmla="*/ 0 w 23"/>
                    <a:gd name="T15" fmla="*/ 22244 h 21"/>
                    <a:gd name="T16" fmla="*/ 24128 w 23"/>
                    <a:gd name="T17" fmla="*/ 46712 h 21"/>
                    <a:gd name="T18" fmla="*/ 50449 w 23"/>
                    <a:gd name="T19" fmla="*/ 22244 h 21"/>
                    <a:gd name="T20" fmla="*/ 35095 w 23"/>
                    <a:gd name="T21" fmla="*/ 0 h 21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3"/>
                    <a:gd name="T34" fmla="*/ 0 h 21"/>
                    <a:gd name="T35" fmla="*/ 23 w 23"/>
                    <a:gd name="T36" fmla="*/ 21 h 21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3" h="21">
                      <a:moveTo>
                        <a:pt x="16" y="0"/>
                      </a:moveTo>
                      <a:cubicBezTo>
                        <a:pt x="16" y="4"/>
                        <a:pt x="16" y="4"/>
                        <a:pt x="16" y="4"/>
                      </a:cubicBezTo>
                      <a:cubicBezTo>
                        <a:pt x="18" y="5"/>
                        <a:pt x="19" y="8"/>
                        <a:pt x="19" y="11"/>
                      </a:cubicBezTo>
                      <a:cubicBezTo>
                        <a:pt x="18" y="15"/>
                        <a:pt x="15" y="18"/>
                        <a:pt x="10" y="17"/>
                      </a:cubicBezTo>
                      <a:cubicBezTo>
                        <a:pt x="6" y="17"/>
                        <a:pt x="3" y="13"/>
                        <a:pt x="4" y="9"/>
                      </a:cubicBezTo>
                      <a:cubicBezTo>
                        <a:pt x="4" y="7"/>
                        <a:pt x="5" y="6"/>
                        <a:pt x="6" y="5"/>
                      </a:cubicBezTo>
                      <a:cubicBezTo>
                        <a:pt x="6" y="0"/>
                        <a:pt x="6" y="0"/>
                        <a:pt x="6" y="0"/>
                      </a:cubicBezTo>
                      <a:cubicBezTo>
                        <a:pt x="3" y="2"/>
                        <a:pt x="0" y="6"/>
                        <a:pt x="0" y="10"/>
                      </a:cubicBezTo>
                      <a:cubicBezTo>
                        <a:pt x="0" y="16"/>
                        <a:pt x="5" y="21"/>
                        <a:pt x="11" y="21"/>
                      </a:cubicBezTo>
                      <a:cubicBezTo>
                        <a:pt x="18" y="21"/>
                        <a:pt x="23" y="16"/>
                        <a:pt x="23" y="10"/>
                      </a:cubicBezTo>
                      <a:cubicBezTo>
                        <a:pt x="23" y="5"/>
                        <a:pt x="20" y="1"/>
                        <a:pt x="16" y="0"/>
                      </a:cubicBezTo>
                      <a:close/>
                    </a:path>
                  </a:pathLst>
                </a:custGeom>
                <a:solidFill>
                  <a:srgbClr val="FCFCF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bevel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7197" name="Rectangle 155"/>
                <p:cNvSpPr>
                  <a:spLocks noChangeArrowheads="1"/>
                </p:cNvSpPr>
                <p:nvPr/>
              </p:nvSpPr>
              <p:spPr bwMode="auto">
                <a:xfrm>
                  <a:off x="160689" y="419472"/>
                  <a:ext cx="9342" cy="32698"/>
                </a:xfrm>
                <a:prstGeom prst="rect">
                  <a:avLst/>
                </a:prstGeom>
                <a:solidFill>
                  <a:srgbClr val="FCFCF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bevel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80604020202020204" pitchFamily="34" charset="0"/>
                      <a:ea typeface="宋体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80604020202020204" pitchFamily="34" charset="0"/>
                      <a:ea typeface="宋体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80604020202020204" pitchFamily="34" charset="0"/>
                      <a:ea typeface="宋体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80604020202020204" pitchFamily="34" charset="0"/>
                      <a:ea typeface="宋体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80604020202020204" pitchFamily="34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80604020202020204" pitchFamily="34" charset="0"/>
                    <a:defRPr>
                      <a:solidFill>
                        <a:schemeClr val="tx1"/>
                      </a:solidFill>
                      <a:latin typeface="Arial" panose="02080604020202020204" pitchFamily="34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80604020202020204" pitchFamily="34" charset="0"/>
                    <a:defRPr>
                      <a:solidFill>
                        <a:schemeClr val="tx1"/>
                      </a:solidFill>
                      <a:latin typeface="Arial" panose="02080604020202020204" pitchFamily="34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80604020202020204" pitchFamily="34" charset="0"/>
                    <a:defRPr>
                      <a:solidFill>
                        <a:schemeClr val="tx1"/>
                      </a:solidFill>
                      <a:latin typeface="Arial" panose="02080604020202020204" pitchFamily="34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80604020202020204" pitchFamily="34" charset="0"/>
                    <a:defRPr>
                      <a:solidFill>
                        <a:schemeClr val="tx1"/>
                      </a:solidFill>
                      <a:latin typeface="Arial" panose="02080604020202020204" pitchFamily="34" charset="0"/>
                      <a:ea typeface="宋体" pitchFamily="2" charset="-122"/>
                    </a:defRPr>
                  </a:lvl9pPr>
                </a:lstStyle>
                <a:p>
                  <a:pPr eaLnBrk="1" hangingPunct="1"/>
                  <a:endParaRPr lang="zh-CN" altLang="zh-CN">
                    <a:solidFill>
                      <a:srgbClr val="000000"/>
                    </a:solidFill>
                    <a:latin typeface="+mn-lt"/>
                    <a:ea typeface="+mn-ea"/>
                    <a:cs typeface="+mn-ea"/>
                    <a:sym typeface="+mn-lt"/>
                  </a:endParaRPr>
                </a:p>
              </p:txBody>
            </p:sp>
            <p:sp>
              <p:nvSpPr>
                <p:cNvPr id="7198" name="Freeform 156"/>
                <p:cNvSpPr>
                  <a:spLocks noEditPoints="1" noChangeArrowheads="1"/>
                </p:cNvSpPr>
                <p:nvPr/>
              </p:nvSpPr>
              <p:spPr bwMode="auto">
                <a:xfrm>
                  <a:off x="39238" y="81278"/>
                  <a:ext cx="260652" cy="260652"/>
                </a:xfrm>
                <a:custGeom>
                  <a:avLst/>
                  <a:gdLst>
                    <a:gd name="T0" fmla="*/ 53014 w 118"/>
                    <a:gd name="T1" fmla="*/ 41969 h 118"/>
                    <a:gd name="T2" fmla="*/ 41969 w 118"/>
                    <a:gd name="T3" fmla="*/ 207638 h 118"/>
                    <a:gd name="T4" fmla="*/ 207638 w 118"/>
                    <a:gd name="T5" fmla="*/ 218683 h 118"/>
                    <a:gd name="T6" fmla="*/ 218683 w 118"/>
                    <a:gd name="T7" fmla="*/ 53014 h 118"/>
                    <a:gd name="T8" fmla="*/ 53014 w 118"/>
                    <a:gd name="T9" fmla="*/ 41969 h 118"/>
                    <a:gd name="T10" fmla="*/ 141371 w 118"/>
                    <a:gd name="T11" fmla="*/ 185549 h 118"/>
                    <a:gd name="T12" fmla="*/ 141371 w 118"/>
                    <a:gd name="T13" fmla="*/ 205429 h 118"/>
                    <a:gd name="T14" fmla="*/ 123699 w 118"/>
                    <a:gd name="T15" fmla="*/ 205429 h 118"/>
                    <a:gd name="T16" fmla="*/ 123699 w 118"/>
                    <a:gd name="T17" fmla="*/ 187758 h 118"/>
                    <a:gd name="T18" fmla="*/ 90566 w 118"/>
                    <a:gd name="T19" fmla="*/ 178922 h 118"/>
                    <a:gd name="T20" fmla="*/ 94983 w 118"/>
                    <a:gd name="T21" fmla="*/ 156833 h 118"/>
                    <a:gd name="T22" fmla="*/ 128117 w 118"/>
                    <a:gd name="T23" fmla="*/ 165669 h 118"/>
                    <a:gd name="T24" fmla="*/ 145788 w 118"/>
                    <a:gd name="T25" fmla="*/ 154624 h 118"/>
                    <a:gd name="T26" fmla="*/ 125908 w 118"/>
                    <a:gd name="T27" fmla="*/ 136953 h 118"/>
                    <a:gd name="T28" fmla="*/ 90566 w 118"/>
                    <a:gd name="T29" fmla="*/ 101610 h 118"/>
                    <a:gd name="T30" fmla="*/ 123699 w 118"/>
                    <a:gd name="T31" fmla="*/ 68476 h 118"/>
                    <a:gd name="T32" fmla="*/ 123699 w 118"/>
                    <a:gd name="T33" fmla="*/ 50805 h 118"/>
                    <a:gd name="T34" fmla="*/ 141371 w 118"/>
                    <a:gd name="T35" fmla="*/ 50805 h 118"/>
                    <a:gd name="T36" fmla="*/ 141371 w 118"/>
                    <a:gd name="T37" fmla="*/ 66267 h 118"/>
                    <a:gd name="T38" fmla="*/ 170086 w 118"/>
                    <a:gd name="T39" fmla="*/ 72894 h 118"/>
                    <a:gd name="T40" fmla="*/ 163460 w 118"/>
                    <a:gd name="T41" fmla="*/ 94983 h 118"/>
                    <a:gd name="T42" fmla="*/ 136953 w 118"/>
                    <a:gd name="T43" fmla="*/ 88357 h 118"/>
                    <a:gd name="T44" fmla="*/ 121490 w 118"/>
                    <a:gd name="T45" fmla="*/ 99401 h 118"/>
                    <a:gd name="T46" fmla="*/ 143579 w 118"/>
                    <a:gd name="T47" fmla="*/ 114864 h 118"/>
                    <a:gd name="T48" fmla="*/ 174504 w 118"/>
                    <a:gd name="T49" fmla="*/ 152415 h 118"/>
                    <a:gd name="T50" fmla="*/ 141371 w 118"/>
                    <a:gd name="T51" fmla="*/ 185549 h 118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18"/>
                    <a:gd name="T79" fmla="*/ 0 h 118"/>
                    <a:gd name="T80" fmla="*/ 118 w 118"/>
                    <a:gd name="T81" fmla="*/ 118 h 118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18" h="118">
                      <a:moveTo>
                        <a:pt x="24" y="19"/>
                      </a:moveTo>
                      <a:cubicBezTo>
                        <a:pt x="2" y="39"/>
                        <a:pt x="0" y="72"/>
                        <a:pt x="19" y="94"/>
                      </a:cubicBezTo>
                      <a:cubicBezTo>
                        <a:pt x="38" y="116"/>
                        <a:pt x="72" y="118"/>
                        <a:pt x="94" y="99"/>
                      </a:cubicBezTo>
                      <a:cubicBezTo>
                        <a:pt x="115" y="79"/>
                        <a:pt x="118" y="46"/>
                        <a:pt x="99" y="24"/>
                      </a:cubicBezTo>
                      <a:cubicBezTo>
                        <a:pt x="79" y="2"/>
                        <a:pt x="46" y="0"/>
                        <a:pt x="24" y="19"/>
                      </a:cubicBezTo>
                      <a:close/>
                      <a:moveTo>
                        <a:pt x="64" y="84"/>
                      </a:moveTo>
                      <a:cubicBezTo>
                        <a:pt x="64" y="93"/>
                        <a:pt x="64" y="93"/>
                        <a:pt x="64" y="93"/>
                      </a:cubicBezTo>
                      <a:cubicBezTo>
                        <a:pt x="56" y="93"/>
                        <a:pt x="56" y="93"/>
                        <a:pt x="56" y="93"/>
                      </a:cubicBezTo>
                      <a:cubicBezTo>
                        <a:pt x="56" y="85"/>
                        <a:pt x="56" y="85"/>
                        <a:pt x="56" y="85"/>
                      </a:cubicBezTo>
                      <a:cubicBezTo>
                        <a:pt x="50" y="85"/>
                        <a:pt x="44" y="83"/>
                        <a:pt x="41" y="81"/>
                      </a:cubicBezTo>
                      <a:cubicBezTo>
                        <a:pt x="43" y="71"/>
                        <a:pt x="43" y="71"/>
                        <a:pt x="43" y="71"/>
                      </a:cubicBezTo>
                      <a:cubicBezTo>
                        <a:pt x="47" y="73"/>
                        <a:pt x="52" y="75"/>
                        <a:pt x="58" y="75"/>
                      </a:cubicBezTo>
                      <a:cubicBezTo>
                        <a:pt x="63" y="75"/>
                        <a:pt x="66" y="73"/>
                        <a:pt x="66" y="70"/>
                      </a:cubicBezTo>
                      <a:cubicBezTo>
                        <a:pt x="66" y="66"/>
                        <a:pt x="63" y="64"/>
                        <a:pt x="57" y="62"/>
                      </a:cubicBezTo>
                      <a:cubicBezTo>
                        <a:pt x="48" y="59"/>
                        <a:pt x="41" y="55"/>
                        <a:pt x="41" y="46"/>
                      </a:cubicBezTo>
                      <a:cubicBezTo>
                        <a:pt x="41" y="39"/>
                        <a:pt x="47" y="33"/>
                        <a:pt x="56" y="31"/>
                      </a:cubicBezTo>
                      <a:cubicBezTo>
                        <a:pt x="56" y="23"/>
                        <a:pt x="56" y="23"/>
                        <a:pt x="56" y="23"/>
                      </a:cubicBezTo>
                      <a:cubicBezTo>
                        <a:pt x="64" y="23"/>
                        <a:pt x="64" y="23"/>
                        <a:pt x="64" y="23"/>
                      </a:cubicBezTo>
                      <a:cubicBezTo>
                        <a:pt x="64" y="30"/>
                        <a:pt x="64" y="30"/>
                        <a:pt x="64" y="30"/>
                      </a:cubicBezTo>
                      <a:cubicBezTo>
                        <a:pt x="70" y="30"/>
                        <a:pt x="74" y="32"/>
                        <a:pt x="77" y="33"/>
                      </a:cubicBezTo>
                      <a:cubicBezTo>
                        <a:pt x="74" y="43"/>
                        <a:pt x="74" y="43"/>
                        <a:pt x="74" y="43"/>
                      </a:cubicBezTo>
                      <a:cubicBezTo>
                        <a:pt x="72" y="42"/>
                        <a:pt x="68" y="40"/>
                        <a:pt x="62" y="40"/>
                      </a:cubicBezTo>
                      <a:cubicBezTo>
                        <a:pt x="56" y="40"/>
                        <a:pt x="55" y="42"/>
                        <a:pt x="55" y="45"/>
                      </a:cubicBezTo>
                      <a:cubicBezTo>
                        <a:pt x="55" y="48"/>
                        <a:pt x="58" y="50"/>
                        <a:pt x="65" y="52"/>
                      </a:cubicBezTo>
                      <a:cubicBezTo>
                        <a:pt x="75" y="56"/>
                        <a:pt x="79" y="61"/>
                        <a:pt x="79" y="69"/>
                      </a:cubicBezTo>
                      <a:cubicBezTo>
                        <a:pt x="79" y="76"/>
                        <a:pt x="74" y="83"/>
                        <a:pt x="64" y="84"/>
                      </a:cubicBezTo>
                      <a:close/>
                    </a:path>
                  </a:pathLst>
                </a:custGeom>
                <a:solidFill>
                  <a:srgbClr val="FCFCF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bevel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7199" name="Freeform 157"/>
                <p:cNvSpPr>
                  <a:spLocks noEditPoints="1" noChangeArrowheads="1"/>
                </p:cNvSpPr>
                <p:nvPr/>
              </p:nvSpPr>
              <p:spPr bwMode="auto">
                <a:xfrm>
                  <a:off x="0" y="0"/>
                  <a:ext cx="338194" cy="501686"/>
                </a:xfrm>
                <a:custGeom>
                  <a:avLst/>
                  <a:gdLst>
                    <a:gd name="T0" fmla="*/ 305038 w 153"/>
                    <a:gd name="T1" fmla="*/ 391182 h 227"/>
                    <a:gd name="T2" fmla="*/ 35367 w 153"/>
                    <a:gd name="T3" fmla="*/ 391182 h 227"/>
                    <a:gd name="T4" fmla="*/ 35367 w 153"/>
                    <a:gd name="T5" fmla="*/ 35361 h 227"/>
                    <a:gd name="T6" fmla="*/ 305038 w 153"/>
                    <a:gd name="T7" fmla="*/ 35361 h 227"/>
                    <a:gd name="T8" fmla="*/ 305038 w 153"/>
                    <a:gd name="T9" fmla="*/ 227637 h 227"/>
                    <a:gd name="T10" fmla="*/ 307248 w 153"/>
                    <a:gd name="T11" fmla="*/ 225427 h 227"/>
                    <a:gd name="T12" fmla="*/ 338194 w 153"/>
                    <a:gd name="T13" fmla="*/ 207747 h 227"/>
                    <a:gd name="T14" fmla="*/ 338194 w 153"/>
                    <a:gd name="T15" fmla="*/ 28731 h 227"/>
                    <a:gd name="T16" fmla="*/ 311669 w 153"/>
                    <a:gd name="T17" fmla="*/ 0 h 227"/>
                    <a:gd name="T18" fmla="*/ 26525 w 153"/>
                    <a:gd name="T19" fmla="*/ 0 h 227"/>
                    <a:gd name="T20" fmla="*/ 0 w 153"/>
                    <a:gd name="T21" fmla="*/ 28731 h 227"/>
                    <a:gd name="T22" fmla="*/ 0 w 153"/>
                    <a:gd name="T23" fmla="*/ 475165 h 227"/>
                    <a:gd name="T24" fmla="*/ 26525 w 153"/>
                    <a:gd name="T25" fmla="*/ 501686 h 227"/>
                    <a:gd name="T26" fmla="*/ 311669 w 153"/>
                    <a:gd name="T27" fmla="*/ 501686 h 227"/>
                    <a:gd name="T28" fmla="*/ 338194 w 153"/>
                    <a:gd name="T29" fmla="*/ 475165 h 227"/>
                    <a:gd name="T30" fmla="*/ 338194 w 153"/>
                    <a:gd name="T31" fmla="*/ 388972 h 227"/>
                    <a:gd name="T32" fmla="*/ 305038 w 153"/>
                    <a:gd name="T33" fmla="*/ 366872 h 227"/>
                    <a:gd name="T34" fmla="*/ 305038 w 153"/>
                    <a:gd name="T35" fmla="*/ 391182 h 227"/>
                    <a:gd name="T36" fmla="*/ 165781 w 153"/>
                    <a:gd name="T37" fmla="*/ 488426 h 227"/>
                    <a:gd name="T38" fmla="*/ 123783 w 153"/>
                    <a:gd name="T39" fmla="*/ 444224 h 227"/>
                    <a:gd name="T40" fmla="*/ 165781 w 153"/>
                    <a:gd name="T41" fmla="*/ 402233 h 227"/>
                    <a:gd name="T42" fmla="*/ 209990 w 153"/>
                    <a:gd name="T43" fmla="*/ 444224 h 227"/>
                    <a:gd name="T44" fmla="*/ 165781 w 153"/>
                    <a:gd name="T45" fmla="*/ 488426 h 227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w 153"/>
                    <a:gd name="T70" fmla="*/ 0 h 227"/>
                    <a:gd name="T71" fmla="*/ 153 w 153"/>
                    <a:gd name="T72" fmla="*/ 227 h 227"/>
                  </a:gdLst>
                  <a:ahLst/>
                  <a:cxnLst>
                    <a:cxn ang="T46">
                      <a:pos x="T0" y="T1"/>
                    </a:cxn>
                    <a:cxn ang="T47">
                      <a:pos x="T2" y="T3"/>
                    </a:cxn>
                    <a:cxn ang="T48">
                      <a:pos x="T4" y="T5"/>
                    </a:cxn>
                    <a:cxn ang="T49">
                      <a:pos x="T6" y="T7"/>
                    </a:cxn>
                    <a:cxn ang="T50">
                      <a:pos x="T8" y="T9"/>
                    </a:cxn>
                    <a:cxn ang="T51">
                      <a:pos x="T10" y="T11"/>
                    </a:cxn>
                    <a:cxn ang="T52">
                      <a:pos x="T12" y="T13"/>
                    </a:cxn>
                    <a:cxn ang="T53">
                      <a:pos x="T14" y="T15"/>
                    </a:cxn>
                    <a:cxn ang="T54">
                      <a:pos x="T16" y="T17"/>
                    </a:cxn>
                    <a:cxn ang="T55">
                      <a:pos x="T18" y="T19"/>
                    </a:cxn>
                    <a:cxn ang="T56">
                      <a:pos x="T20" y="T21"/>
                    </a:cxn>
                    <a:cxn ang="T57">
                      <a:pos x="T22" y="T23"/>
                    </a:cxn>
                    <a:cxn ang="T58">
                      <a:pos x="T24" y="T25"/>
                    </a:cxn>
                    <a:cxn ang="T59">
                      <a:pos x="T26" y="T27"/>
                    </a:cxn>
                    <a:cxn ang="T60">
                      <a:pos x="T28" y="T29"/>
                    </a:cxn>
                    <a:cxn ang="T61">
                      <a:pos x="T30" y="T31"/>
                    </a:cxn>
                    <a:cxn ang="T62">
                      <a:pos x="T32" y="T33"/>
                    </a:cxn>
                    <a:cxn ang="T63">
                      <a:pos x="T34" y="T35"/>
                    </a:cxn>
                    <a:cxn ang="T64">
                      <a:pos x="T36" y="T37"/>
                    </a:cxn>
                    <a:cxn ang="T65">
                      <a:pos x="T38" y="T39"/>
                    </a:cxn>
                    <a:cxn ang="T66">
                      <a:pos x="T40" y="T41"/>
                    </a:cxn>
                    <a:cxn ang="T67">
                      <a:pos x="T42" y="T43"/>
                    </a:cxn>
                    <a:cxn ang="T68">
                      <a:pos x="T44" y="T45"/>
                    </a:cxn>
                  </a:cxnLst>
                  <a:rect l="T69" t="T70" r="T71" b="T72"/>
                  <a:pathLst>
                    <a:path w="153" h="227">
                      <a:moveTo>
                        <a:pt x="138" y="177"/>
                      </a:moveTo>
                      <a:cubicBezTo>
                        <a:pt x="16" y="177"/>
                        <a:pt x="16" y="177"/>
                        <a:pt x="16" y="177"/>
                      </a:cubicBezTo>
                      <a:cubicBezTo>
                        <a:pt x="16" y="16"/>
                        <a:pt x="16" y="16"/>
                        <a:pt x="16" y="16"/>
                      </a:cubicBezTo>
                      <a:cubicBezTo>
                        <a:pt x="138" y="16"/>
                        <a:pt x="138" y="16"/>
                        <a:pt x="138" y="16"/>
                      </a:cubicBezTo>
                      <a:cubicBezTo>
                        <a:pt x="138" y="103"/>
                        <a:pt x="138" y="103"/>
                        <a:pt x="138" y="103"/>
                      </a:cubicBezTo>
                      <a:cubicBezTo>
                        <a:pt x="138" y="103"/>
                        <a:pt x="139" y="102"/>
                        <a:pt x="139" y="102"/>
                      </a:cubicBezTo>
                      <a:cubicBezTo>
                        <a:pt x="144" y="98"/>
                        <a:pt x="148" y="95"/>
                        <a:pt x="153" y="94"/>
                      </a:cubicBezTo>
                      <a:cubicBezTo>
                        <a:pt x="153" y="13"/>
                        <a:pt x="153" y="13"/>
                        <a:pt x="153" y="13"/>
                      </a:cubicBezTo>
                      <a:cubicBezTo>
                        <a:pt x="153" y="6"/>
                        <a:pt x="148" y="0"/>
                        <a:pt x="141" y="0"/>
                      </a:cubicBezTo>
                      <a:cubicBezTo>
                        <a:pt x="12" y="0"/>
                        <a:pt x="12" y="0"/>
                        <a:pt x="12" y="0"/>
                      </a:cubicBezTo>
                      <a:cubicBezTo>
                        <a:pt x="6" y="0"/>
                        <a:pt x="0" y="6"/>
                        <a:pt x="0" y="13"/>
                      </a:cubicBezTo>
                      <a:cubicBezTo>
                        <a:pt x="0" y="215"/>
                        <a:pt x="0" y="215"/>
                        <a:pt x="0" y="215"/>
                      </a:cubicBezTo>
                      <a:cubicBezTo>
                        <a:pt x="0" y="222"/>
                        <a:pt x="6" y="227"/>
                        <a:pt x="12" y="227"/>
                      </a:cubicBezTo>
                      <a:cubicBezTo>
                        <a:pt x="141" y="227"/>
                        <a:pt x="141" y="227"/>
                        <a:pt x="141" y="227"/>
                      </a:cubicBezTo>
                      <a:cubicBezTo>
                        <a:pt x="148" y="227"/>
                        <a:pt x="153" y="222"/>
                        <a:pt x="153" y="215"/>
                      </a:cubicBezTo>
                      <a:cubicBezTo>
                        <a:pt x="153" y="176"/>
                        <a:pt x="153" y="176"/>
                        <a:pt x="153" y="176"/>
                      </a:cubicBezTo>
                      <a:cubicBezTo>
                        <a:pt x="148" y="174"/>
                        <a:pt x="142" y="170"/>
                        <a:pt x="138" y="166"/>
                      </a:cubicBezTo>
                      <a:lnTo>
                        <a:pt x="138" y="177"/>
                      </a:lnTo>
                      <a:close/>
                      <a:moveTo>
                        <a:pt x="75" y="221"/>
                      </a:moveTo>
                      <a:cubicBezTo>
                        <a:pt x="65" y="221"/>
                        <a:pt x="56" y="212"/>
                        <a:pt x="56" y="201"/>
                      </a:cubicBezTo>
                      <a:cubicBezTo>
                        <a:pt x="56" y="191"/>
                        <a:pt x="65" y="182"/>
                        <a:pt x="75" y="182"/>
                      </a:cubicBezTo>
                      <a:cubicBezTo>
                        <a:pt x="86" y="182"/>
                        <a:pt x="95" y="191"/>
                        <a:pt x="95" y="201"/>
                      </a:cubicBezTo>
                      <a:cubicBezTo>
                        <a:pt x="95" y="212"/>
                        <a:pt x="86" y="221"/>
                        <a:pt x="75" y="221"/>
                      </a:cubicBezTo>
                      <a:close/>
                    </a:path>
                  </a:pathLst>
                </a:custGeom>
                <a:solidFill>
                  <a:srgbClr val="FCFCF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bevel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7200" name="Freeform 158"/>
                <p:cNvSpPr>
                  <a:spLocks noEditPoints="1" noChangeArrowheads="1"/>
                </p:cNvSpPr>
                <p:nvPr/>
              </p:nvSpPr>
              <p:spPr bwMode="auto">
                <a:xfrm>
                  <a:off x="275600" y="202729"/>
                  <a:ext cx="190584" cy="190584"/>
                </a:xfrm>
                <a:custGeom>
                  <a:avLst/>
                  <a:gdLst>
                    <a:gd name="T0" fmla="*/ 159559 w 86"/>
                    <a:gd name="T1" fmla="*/ 37674 h 86"/>
                    <a:gd name="T2" fmla="*/ 39890 w 86"/>
                    <a:gd name="T3" fmla="*/ 31025 h 86"/>
                    <a:gd name="T4" fmla="*/ 31025 w 86"/>
                    <a:gd name="T5" fmla="*/ 150694 h 86"/>
                    <a:gd name="T6" fmla="*/ 152910 w 86"/>
                    <a:gd name="T7" fmla="*/ 159559 h 86"/>
                    <a:gd name="T8" fmla="*/ 159559 w 86"/>
                    <a:gd name="T9" fmla="*/ 37674 h 86"/>
                    <a:gd name="T10" fmla="*/ 101940 w 86"/>
                    <a:gd name="T11" fmla="*/ 139614 h 86"/>
                    <a:gd name="T12" fmla="*/ 101940 w 86"/>
                    <a:gd name="T13" fmla="*/ 155127 h 86"/>
                    <a:gd name="T14" fmla="*/ 88644 w 86"/>
                    <a:gd name="T15" fmla="*/ 155127 h 86"/>
                    <a:gd name="T16" fmla="*/ 88644 w 86"/>
                    <a:gd name="T17" fmla="*/ 141830 h 86"/>
                    <a:gd name="T18" fmla="*/ 62051 w 86"/>
                    <a:gd name="T19" fmla="*/ 135182 h 86"/>
                    <a:gd name="T20" fmla="*/ 66483 w 86"/>
                    <a:gd name="T21" fmla="*/ 117453 h 86"/>
                    <a:gd name="T22" fmla="*/ 90860 w 86"/>
                    <a:gd name="T23" fmla="*/ 124101 h 86"/>
                    <a:gd name="T24" fmla="*/ 106372 w 86"/>
                    <a:gd name="T25" fmla="*/ 115237 h 86"/>
                    <a:gd name="T26" fmla="*/ 90860 w 86"/>
                    <a:gd name="T27" fmla="*/ 101940 h 86"/>
                    <a:gd name="T28" fmla="*/ 64267 w 86"/>
                    <a:gd name="T29" fmla="*/ 75347 h 86"/>
                    <a:gd name="T30" fmla="*/ 88644 w 86"/>
                    <a:gd name="T31" fmla="*/ 48754 h 86"/>
                    <a:gd name="T32" fmla="*/ 88644 w 86"/>
                    <a:gd name="T33" fmla="*/ 33241 h 86"/>
                    <a:gd name="T34" fmla="*/ 104156 w 86"/>
                    <a:gd name="T35" fmla="*/ 33241 h 86"/>
                    <a:gd name="T36" fmla="*/ 104156 w 86"/>
                    <a:gd name="T37" fmla="*/ 46538 h 86"/>
                    <a:gd name="T38" fmla="*/ 124101 w 86"/>
                    <a:gd name="T39" fmla="*/ 50970 h 86"/>
                    <a:gd name="T40" fmla="*/ 119669 w 86"/>
                    <a:gd name="T41" fmla="*/ 68699 h 86"/>
                    <a:gd name="T42" fmla="*/ 99724 w 86"/>
                    <a:gd name="T43" fmla="*/ 64267 h 86"/>
                    <a:gd name="T44" fmla="*/ 86428 w 86"/>
                    <a:gd name="T45" fmla="*/ 70915 h 86"/>
                    <a:gd name="T46" fmla="*/ 104156 w 86"/>
                    <a:gd name="T47" fmla="*/ 84212 h 86"/>
                    <a:gd name="T48" fmla="*/ 128533 w 86"/>
                    <a:gd name="T49" fmla="*/ 113021 h 86"/>
                    <a:gd name="T50" fmla="*/ 101940 w 86"/>
                    <a:gd name="T51" fmla="*/ 139614 h 8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86"/>
                    <a:gd name="T79" fmla="*/ 0 h 86"/>
                    <a:gd name="T80" fmla="*/ 86 w 86"/>
                    <a:gd name="T81" fmla="*/ 86 h 86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86" h="86">
                      <a:moveTo>
                        <a:pt x="72" y="17"/>
                      </a:moveTo>
                      <a:cubicBezTo>
                        <a:pt x="58" y="1"/>
                        <a:pt x="34" y="0"/>
                        <a:pt x="18" y="14"/>
                      </a:cubicBezTo>
                      <a:cubicBezTo>
                        <a:pt x="2" y="28"/>
                        <a:pt x="0" y="52"/>
                        <a:pt x="14" y="68"/>
                      </a:cubicBezTo>
                      <a:cubicBezTo>
                        <a:pt x="28" y="84"/>
                        <a:pt x="53" y="86"/>
                        <a:pt x="69" y="72"/>
                      </a:cubicBezTo>
                      <a:cubicBezTo>
                        <a:pt x="85" y="58"/>
                        <a:pt x="86" y="33"/>
                        <a:pt x="72" y="17"/>
                      </a:cubicBezTo>
                      <a:close/>
                      <a:moveTo>
                        <a:pt x="46" y="63"/>
                      </a:moveTo>
                      <a:cubicBezTo>
                        <a:pt x="46" y="70"/>
                        <a:pt x="46" y="70"/>
                        <a:pt x="46" y="70"/>
                      </a:cubicBezTo>
                      <a:cubicBezTo>
                        <a:pt x="40" y="70"/>
                        <a:pt x="40" y="70"/>
                        <a:pt x="40" y="70"/>
                      </a:cubicBezTo>
                      <a:cubicBezTo>
                        <a:pt x="40" y="64"/>
                        <a:pt x="40" y="64"/>
                        <a:pt x="40" y="64"/>
                      </a:cubicBezTo>
                      <a:cubicBezTo>
                        <a:pt x="35" y="64"/>
                        <a:pt x="31" y="62"/>
                        <a:pt x="28" y="61"/>
                      </a:cubicBezTo>
                      <a:cubicBezTo>
                        <a:pt x="30" y="53"/>
                        <a:pt x="30" y="53"/>
                        <a:pt x="30" y="53"/>
                      </a:cubicBezTo>
                      <a:cubicBezTo>
                        <a:pt x="33" y="55"/>
                        <a:pt x="37" y="56"/>
                        <a:pt x="41" y="56"/>
                      </a:cubicBezTo>
                      <a:cubicBezTo>
                        <a:pt x="45" y="56"/>
                        <a:pt x="48" y="54"/>
                        <a:pt x="48" y="52"/>
                      </a:cubicBezTo>
                      <a:cubicBezTo>
                        <a:pt x="48" y="49"/>
                        <a:pt x="46" y="48"/>
                        <a:pt x="41" y="46"/>
                      </a:cubicBezTo>
                      <a:cubicBezTo>
                        <a:pt x="34" y="44"/>
                        <a:pt x="29" y="40"/>
                        <a:pt x="29" y="34"/>
                      </a:cubicBezTo>
                      <a:cubicBezTo>
                        <a:pt x="29" y="28"/>
                        <a:pt x="33" y="23"/>
                        <a:pt x="40" y="22"/>
                      </a:cubicBezTo>
                      <a:cubicBezTo>
                        <a:pt x="40" y="15"/>
                        <a:pt x="40" y="15"/>
                        <a:pt x="40" y="15"/>
                      </a:cubicBezTo>
                      <a:cubicBezTo>
                        <a:pt x="47" y="15"/>
                        <a:pt x="47" y="15"/>
                        <a:pt x="47" y="15"/>
                      </a:cubicBezTo>
                      <a:cubicBezTo>
                        <a:pt x="47" y="21"/>
                        <a:pt x="47" y="21"/>
                        <a:pt x="47" y="21"/>
                      </a:cubicBezTo>
                      <a:cubicBezTo>
                        <a:pt x="51" y="21"/>
                        <a:pt x="54" y="22"/>
                        <a:pt x="56" y="23"/>
                      </a:cubicBezTo>
                      <a:cubicBezTo>
                        <a:pt x="54" y="31"/>
                        <a:pt x="54" y="31"/>
                        <a:pt x="54" y="31"/>
                      </a:cubicBezTo>
                      <a:cubicBezTo>
                        <a:pt x="53" y="30"/>
                        <a:pt x="50" y="29"/>
                        <a:pt x="45" y="29"/>
                      </a:cubicBezTo>
                      <a:cubicBezTo>
                        <a:pt x="40" y="29"/>
                        <a:pt x="39" y="31"/>
                        <a:pt x="39" y="32"/>
                      </a:cubicBezTo>
                      <a:cubicBezTo>
                        <a:pt x="39" y="35"/>
                        <a:pt x="41" y="36"/>
                        <a:pt x="47" y="38"/>
                      </a:cubicBezTo>
                      <a:cubicBezTo>
                        <a:pt x="55" y="41"/>
                        <a:pt x="58" y="45"/>
                        <a:pt x="58" y="51"/>
                      </a:cubicBezTo>
                      <a:cubicBezTo>
                        <a:pt x="58" y="57"/>
                        <a:pt x="54" y="62"/>
                        <a:pt x="46" y="63"/>
                      </a:cubicBezTo>
                      <a:close/>
                    </a:path>
                  </a:pathLst>
                </a:custGeom>
                <a:solidFill>
                  <a:srgbClr val="FCFCF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bevel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</p:grpSp>
        </p:grpSp>
        <p:grpSp>
          <p:nvGrpSpPr>
            <p:cNvPr id="5" name="组合 4"/>
            <p:cNvGrpSpPr/>
            <p:nvPr/>
          </p:nvGrpSpPr>
          <p:grpSpPr>
            <a:xfrm>
              <a:off x="4625" y="5290"/>
              <a:ext cx="2888" cy="2890"/>
              <a:chOff x="2936875" y="3359150"/>
              <a:chExt cx="1833563" cy="1835150"/>
            </a:xfrm>
          </p:grpSpPr>
          <p:sp>
            <p:nvSpPr>
              <p:cNvPr id="7170" name="任意多边形 1"/>
              <p:cNvSpPr>
                <a:spLocks noChangeArrowheads="1"/>
              </p:cNvSpPr>
              <p:nvPr/>
            </p:nvSpPr>
            <p:spPr bwMode="auto">
              <a:xfrm>
                <a:off x="2936875" y="3359150"/>
                <a:ext cx="1833563" cy="1835150"/>
              </a:xfrm>
              <a:custGeom>
                <a:avLst/>
                <a:gdLst>
                  <a:gd name="T0" fmla="*/ 311557 w 2204265"/>
                  <a:gd name="T1" fmla="*/ 1111658 h 2204265"/>
                  <a:gd name="T2" fmla="*/ 1892707 w 2204265"/>
                  <a:gd name="T3" fmla="*/ 1111658 h 2204265"/>
                  <a:gd name="T4" fmla="*/ 977042 w 2204265"/>
                  <a:gd name="T5" fmla="*/ 0 h 2204265"/>
                  <a:gd name="T6" fmla="*/ 1276006 w 2204265"/>
                  <a:gd name="T7" fmla="*/ 227584 h 2204265"/>
                  <a:gd name="T8" fmla="*/ 1387705 w 2204265"/>
                  <a:gd name="T9" fmla="*/ 259057 h 2204265"/>
                  <a:gd name="T10" fmla="*/ 1761531 w 2204265"/>
                  <a:gd name="T11" fmla="*/ 210203 h 2204265"/>
                  <a:gd name="T12" fmla="*/ 1705003 w 2204265"/>
                  <a:gd name="T13" fmla="*/ 435309 h 2204265"/>
                  <a:gd name="T14" fmla="*/ 1782142 w 2204265"/>
                  <a:gd name="T15" fmla="*/ 511190 h 2204265"/>
                  <a:gd name="T16" fmla="*/ 2119154 w 2204265"/>
                  <a:gd name="T17" fmla="*/ 659399 h 2204265"/>
                  <a:gd name="T18" fmla="*/ 1974042 w 2204265"/>
                  <a:gd name="T19" fmla="*/ 833752 h 2204265"/>
                  <a:gd name="T20" fmla="*/ 2204265 w 2204265"/>
                  <a:gd name="T21" fmla="*/ 977042 h 2204265"/>
                  <a:gd name="T22" fmla="*/ 2012137 w 2204265"/>
                  <a:gd name="T23" fmla="*/ 1268406 h 2204265"/>
                  <a:gd name="T24" fmla="*/ 1985237 w 2204265"/>
                  <a:gd name="T25" fmla="*/ 1394985 h 2204265"/>
                  <a:gd name="T26" fmla="*/ 2119154 w 2204265"/>
                  <a:gd name="T27" fmla="*/ 1544868 h 2204265"/>
                  <a:gd name="T28" fmla="*/ 1820151 w 2204265"/>
                  <a:gd name="T29" fmla="*/ 1705353 h 2204265"/>
                  <a:gd name="T30" fmla="*/ 1731696 w 2204265"/>
                  <a:gd name="T31" fmla="*/ 1804423 h 2204265"/>
                  <a:gd name="T32" fmla="*/ 1761531 w 2204265"/>
                  <a:gd name="T33" fmla="*/ 1994062 h 2204265"/>
                  <a:gd name="T34" fmla="*/ 1429863 w 2204265"/>
                  <a:gd name="T35" fmla="*/ 1991868 h 2204265"/>
                  <a:gd name="T36" fmla="*/ 1262745 w 2204265"/>
                  <a:gd name="T37" fmla="*/ 2038549 h 2204265"/>
                  <a:gd name="T38" fmla="*/ 977042 w 2204265"/>
                  <a:gd name="T39" fmla="*/ 2204265 h 2204265"/>
                  <a:gd name="T40" fmla="*/ 916475 w 2204265"/>
                  <a:gd name="T41" fmla="*/ 2034392 h 2204265"/>
                  <a:gd name="T42" fmla="*/ 659399 w 2204265"/>
                  <a:gd name="T43" fmla="*/ 2119153 h 2204265"/>
                  <a:gd name="T44" fmla="*/ 496981 w 2204265"/>
                  <a:gd name="T45" fmla="*/ 1826130 h 2204265"/>
                  <a:gd name="T46" fmla="*/ 382878 w 2204265"/>
                  <a:gd name="T47" fmla="*/ 1705753 h 2204265"/>
                  <a:gd name="T48" fmla="*/ 85113 w 2204265"/>
                  <a:gd name="T49" fmla="*/ 1544868 h 2204265"/>
                  <a:gd name="T50" fmla="*/ 212821 w 2204265"/>
                  <a:gd name="T51" fmla="*/ 1373126 h 2204265"/>
                  <a:gd name="T52" fmla="*/ 0 w 2204265"/>
                  <a:gd name="T53" fmla="*/ 1227224 h 2204265"/>
                  <a:gd name="T54" fmla="*/ 203220 w 2204265"/>
                  <a:gd name="T55" fmla="*/ 933481 h 2204265"/>
                  <a:gd name="T56" fmla="*/ 243470 w 2204265"/>
                  <a:gd name="T57" fmla="*/ 802476 h 2204265"/>
                  <a:gd name="T58" fmla="*/ 210204 w 2204265"/>
                  <a:gd name="T59" fmla="*/ 442735 h 2204265"/>
                  <a:gd name="T60" fmla="*/ 470557 w 2204265"/>
                  <a:gd name="T61" fmla="*/ 461243 h 2204265"/>
                  <a:gd name="T62" fmla="*/ 442735 w 2204265"/>
                  <a:gd name="T63" fmla="*/ 210203 h 2204265"/>
                  <a:gd name="T64" fmla="*/ 815299 w 2204265"/>
                  <a:gd name="T65" fmla="*/ 257661 h 2204265"/>
                  <a:gd name="T66" fmla="*/ 928259 w 2204265"/>
                  <a:gd name="T67" fmla="*/ 227584 h 2204265"/>
                  <a:gd name="T68" fmla="*/ 0 w 2204265"/>
                  <a:gd name="T69" fmla="*/ 0 h 2204265"/>
                  <a:gd name="T70" fmla="*/ 2204265 w 2204265"/>
                  <a:gd name="T71" fmla="*/ 2204265 h 2204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T68" t="T69" r="T70" b="T71"/>
                <a:pathLst>
                  <a:path w="2204265" h="2204265">
                    <a:moveTo>
                      <a:pt x="1102132" y="321083"/>
                    </a:moveTo>
                    <a:cubicBezTo>
                      <a:pt x="665509" y="321083"/>
                      <a:pt x="311557" y="675035"/>
                      <a:pt x="311557" y="1111658"/>
                    </a:cubicBezTo>
                    <a:cubicBezTo>
                      <a:pt x="311557" y="1548281"/>
                      <a:pt x="665509" y="1902233"/>
                      <a:pt x="1102132" y="1902233"/>
                    </a:cubicBezTo>
                    <a:cubicBezTo>
                      <a:pt x="1538755" y="1902233"/>
                      <a:pt x="1892707" y="1548281"/>
                      <a:pt x="1892707" y="1111658"/>
                    </a:cubicBezTo>
                    <a:cubicBezTo>
                      <a:pt x="1892707" y="675035"/>
                      <a:pt x="1538755" y="321083"/>
                      <a:pt x="1102132" y="321083"/>
                    </a:cubicBezTo>
                    <a:close/>
                    <a:moveTo>
                      <a:pt x="977042" y="0"/>
                    </a:moveTo>
                    <a:lnTo>
                      <a:pt x="1227224" y="0"/>
                    </a:lnTo>
                    <a:lnTo>
                      <a:pt x="1276006" y="227584"/>
                    </a:lnTo>
                    <a:lnTo>
                      <a:pt x="1287791" y="229382"/>
                    </a:lnTo>
                    <a:lnTo>
                      <a:pt x="1387705" y="259057"/>
                    </a:lnTo>
                    <a:lnTo>
                      <a:pt x="1544868" y="85113"/>
                    </a:lnTo>
                    <a:lnTo>
                      <a:pt x="1761531" y="210203"/>
                    </a:lnTo>
                    <a:lnTo>
                      <a:pt x="1691902" y="425756"/>
                    </a:lnTo>
                    <a:lnTo>
                      <a:pt x="1705003" y="435309"/>
                    </a:lnTo>
                    <a:cubicBezTo>
                      <a:pt x="1729378" y="456423"/>
                      <a:pt x="1752634" y="478795"/>
                      <a:pt x="1774668" y="502325"/>
                    </a:cubicBezTo>
                    <a:lnTo>
                      <a:pt x="1782142" y="511190"/>
                    </a:lnTo>
                    <a:lnTo>
                      <a:pt x="1994063" y="442735"/>
                    </a:lnTo>
                    <a:lnTo>
                      <a:pt x="2119154" y="659399"/>
                    </a:lnTo>
                    <a:lnTo>
                      <a:pt x="1961265" y="802053"/>
                    </a:lnTo>
                    <a:lnTo>
                      <a:pt x="1974042" y="833752"/>
                    </a:lnTo>
                    <a:lnTo>
                      <a:pt x="1999140" y="933073"/>
                    </a:lnTo>
                    <a:lnTo>
                      <a:pt x="2204265" y="977042"/>
                    </a:lnTo>
                    <a:lnTo>
                      <a:pt x="2204265" y="1227224"/>
                    </a:lnTo>
                    <a:lnTo>
                      <a:pt x="2012137" y="1268406"/>
                    </a:lnTo>
                    <a:lnTo>
                      <a:pt x="2004638" y="1317545"/>
                    </a:lnTo>
                    <a:cubicBezTo>
                      <a:pt x="1999269" y="1343782"/>
                      <a:pt x="1992785" y="1369612"/>
                      <a:pt x="1985237" y="1394985"/>
                    </a:cubicBezTo>
                    <a:lnTo>
                      <a:pt x="1977636" y="1417004"/>
                    </a:lnTo>
                    <a:lnTo>
                      <a:pt x="2119154" y="1544868"/>
                    </a:lnTo>
                    <a:lnTo>
                      <a:pt x="1994063" y="1761531"/>
                    </a:lnTo>
                    <a:lnTo>
                      <a:pt x="1820151" y="1705353"/>
                    </a:lnTo>
                    <a:lnTo>
                      <a:pt x="1798711" y="1734758"/>
                    </a:lnTo>
                    <a:cubicBezTo>
                      <a:pt x="1777597" y="1759133"/>
                      <a:pt x="1755225" y="1782388"/>
                      <a:pt x="1731696" y="1804423"/>
                    </a:cubicBezTo>
                    <a:lnTo>
                      <a:pt x="1706998" y="1825242"/>
                    </a:lnTo>
                    <a:lnTo>
                      <a:pt x="1761531" y="1994062"/>
                    </a:lnTo>
                    <a:lnTo>
                      <a:pt x="1544868" y="2119153"/>
                    </a:lnTo>
                    <a:lnTo>
                      <a:pt x="1429863" y="1991868"/>
                    </a:lnTo>
                    <a:lnTo>
                      <a:pt x="1400268" y="2003797"/>
                    </a:lnTo>
                    <a:lnTo>
                      <a:pt x="1262745" y="2038549"/>
                    </a:lnTo>
                    <a:lnTo>
                      <a:pt x="1227224" y="2204265"/>
                    </a:lnTo>
                    <a:lnTo>
                      <a:pt x="977042" y="2204265"/>
                    </a:lnTo>
                    <a:lnTo>
                      <a:pt x="941447" y="2038203"/>
                    </a:lnTo>
                    <a:lnTo>
                      <a:pt x="916475" y="2034392"/>
                    </a:lnTo>
                    <a:lnTo>
                      <a:pt x="774169" y="1992127"/>
                    </a:lnTo>
                    <a:lnTo>
                      <a:pt x="659399" y="2119153"/>
                    </a:lnTo>
                    <a:lnTo>
                      <a:pt x="442735" y="1994062"/>
                    </a:lnTo>
                    <a:lnTo>
                      <a:pt x="496981" y="1826130"/>
                    </a:lnTo>
                    <a:lnTo>
                      <a:pt x="391274" y="1717869"/>
                    </a:lnTo>
                    <a:lnTo>
                      <a:pt x="382878" y="1705753"/>
                    </a:lnTo>
                    <a:lnTo>
                      <a:pt x="210204" y="1761531"/>
                    </a:lnTo>
                    <a:lnTo>
                      <a:pt x="85113" y="1544868"/>
                    </a:lnTo>
                    <a:lnTo>
                      <a:pt x="226733" y="1416912"/>
                    </a:lnTo>
                    <a:lnTo>
                      <a:pt x="212821" y="1373126"/>
                    </a:lnTo>
                    <a:lnTo>
                      <a:pt x="191748" y="1268325"/>
                    </a:lnTo>
                    <a:lnTo>
                      <a:pt x="0" y="1227224"/>
                    </a:lnTo>
                    <a:lnTo>
                      <a:pt x="0" y="977042"/>
                    </a:lnTo>
                    <a:lnTo>
                      <a:pt x="203220" y="933481"/>
                    </a:lnTo>
                    <a:lnTo>
                      <a:pt x="212821" y="890649"/>
                    </a:lnTo>
                    <a:lnTo>
                      <a:pt x="243470" y="802476"/>
                    </a:lnTo>
                    <a:lnTo>
                      <a:pt x="85113" y="659399"/>
                    </a:lnTo>
                    <a:lnTo>
                      <a:pt x="210204" y="442735"/>
                    </a:lnTo>
                    <a:lnTo>
                      <a:pt x="423776" y="511723"/>
                    </a:lnTo>
                    <a:lnTo>
                      <a:pt x="470557" y="461243"/>
                    </a:lnTo>
                    <a:lnTo>
                      <a:pt x="512656" y="426662"/>
                    </a:lnTo>
                    <a:lnTo>
                      <a:pt x="442735" y="210203"/>
                    </a:lnTo>
                    <a:lnTo>
                      <a:pt x="659399" y="85113"/>
                    </a:lnTo>
                    <a:lnTo>
                      <a:pt x="815299" y="257661"/>
                    </a:lnTo>
                    <a:lnTo>
                      <a:pt x="916475" y="229382"/>
                    </a:lnTo>
                    <a:lnTo>
                      <a:pt x="928259" y="227584"/>
                    </a:lnTo>
                    <a:lnTo>
                      <a:pt x="977042" y="0"/>
                    </a:lnTo>
                    <a:close/>
                  </a:path>
                </a:pathLst>
              </a:custGeom>
              <a:solidFill>
                <a:srgbClr val="FCFCFC">
                  <a:alpha val="54117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42719B"/>
                    </a:solidFill>
                    <a:bevel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171" name="椭圆 2"/>
              <p:cNvSpPr>
                <a:spLocks noChangeArrowheads="1"/>
              </p:cNvSpPr>
              <p:nvPr/>
            </p:nvSpPr>
            <p:spPr bwMode="auto">
              <a:xfrm>
                <a:off x="3249613" y="3678238"/>
                <a:ext cx="1208087" cy="1208087"/>
              </a:xfrm>
              <a:prstGeom prst="ellipse">
                <a:avLst/>
              </a:prstGeom>
              <a:solidFill>
                <a:srgbClr val="FCFCFC">
                  <a:alpha val="29803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42719B"/>
                    </a:solidFill>
                    <a:bevel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80604020202020204" pitchFamily="34" charset="0"/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80604020202020204" pitchFamily="34" charset="0"/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80604020202020204" pitchFamily="34" charset="0"/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80604020202020204" pitchFamily="34" charset="0"/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9pPr>
              </a:lstStyle>
              <a:p>
                <a:pPr algn="ctr" eaLnBrk="1" hangingPunct="1"/>
                <a:endParaRPr lang="zh-CN" altLang="zh-CN">
                  <a:solidFill>
                    <a:srgbClr val="FFFFFF"/>
                  </a:solidFill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grpSp>
            <p:nvGrpSpPr>
              <p:cNvPr id="7181" name="组合 24"/>
              <p:cNvGrpSpPr/>
              <p:nvPr/>
            </p:nvGrpSpPr>
            <p:grpSpPr bwMode="auto">
              <a:xfrm>
                <a:off x="3616325" y="4022725"/>
                <a:ext cx="474663" cy="536575"/>
                <a:chOff x="0" y="0"/>
                <a:chExt cx="406393" cy="459645"/>
              </a:xfrm>
            </p:grpSpPr>
            <p:sp>
              <p:nvSpPr>
                <p:cNvPr id="7193" name="Freeform 148"/>
                <p:cNvSpPr>
                  <a:spLocks noEditPoints="1" noChangeArrowheads="1"/>
                </p:cNvSpPr>
                <p:nvPr/>
              </p:nvSpPr>
              <p:spPr bwMode="auto">
                <a:xfrm>
                  <a:off x="55120" y="0"/>
                  <a:ext cx="351273" cy="456842"/>
                </a:xfrm>
                <a:custGeom>
                  <a:avLst/>
                  <a:gdLst>
                    <a:gd name="T0" fmla="*/ 346854 w 159"/>
                    <a:gd name="T1" fmla="*/ 408289 h 207"/>
                    <a:gd name="T2" fmla="*/ 196625 w 159"/>
                    <a:gd name="T3" fmla="*/ 174350 h 207"/>
                    <a:gd name="T4" fmla="*/ 203252 w 159"/>
                    <a:gd name="T5" fmla="*/ 52967 h 207"/>
                    <a:gd name="T6" fmla="*/ 92789 w 159"/>
                    <a:gd name="T7" fmla="*/ 8828 h 207"/>
                    <a:gd name="T8" fmla="*/ 154648 w 159"/>
                    <a:gd name="T9" fmla="*/ 105934 h 207"/>
                    <a:gd name="T10" fmla="*/ 81743 w 159"/>
                    <a:gd name="T11" fmla="*/ 152281 h 207"/>
                    <a:gd name="T12" fmla="*/ 22093 w 159"/>
                    <a:gd name="T13" fmla="*/ 59588 h 207"/>
                    <a:gd name="T14" fmla="*/ 22093 w 159"/>
                    <a:gd name="T15" fmla="*/ 169936 h 207"/>
                    <a:gd name="T16" fmla="*/ 136974 w 159"/>
                    <a:gd name="T17" fmla="*/ 211869 h 207"/>
                    <a:gd name="T18" fmla="*/ 287204 w 159"/>
                    <a:gd name="T19" fmla="*/ 445807 h 207"/>
                    <a:gd name="T20" fmla="*/ 315925 w 159"/>
                    <a:gd name="T21" fmla="*/ 452428 h 207"/>
                    <a:gd name="T22" fmla="*/ 340227 w 159"/>
                    <a:gd name="T23" fmla="*/ 434772 h 207"/>
                    <a:gd name="T24" fmla="*/ 346854 w 159"/>
                    <a:gd name="T25" fmla="*/ 408289 h 207"/>
                    <a:gd name="T26" fmla="*/ 318134 w 159"/>
                    <a:gd name="T27" fmla="*/ 425944 h 207"/>
                    <a:gd name="T28" fmla="*/ 296041 w 159"/>
                    <a:gd name="T29" fmla="*/ 421531 h 207"/>
                    <a:gd name="T30" fmla="*/ 302669 w 159"/>
                    <a:gd name="T31" fmla="*/ 401668 h 207"/>
                    <a:gd name="T32" fmla="*/ 322553 w 159"/>
                    <a:gd name="T33" fmla="*/ 406082 h 207"/>
                    <a:gd name="T34" fmla="*/ 318134 w 159"/>
                    <a:gd name="T35" fmla="*/ 425944 h 207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159"/>
                    <a:gd name="T55" fmla="*/ 0 h 207"/>
                    <a:gd name="T56" fmla="*/ 159 w 159"/>
                    <a:gd name="T57" fmla="*/ 207 h 207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159" h="207">
                      <a:moveTo>
                        <a:pt x="157" y="185"/>
                      </a:moveTo>
                      <a:cubicBezTo>
                        <a:pt x="89" y="79"/>
                        <a:pt x="89" y="79"/>
                        <a:pt x="89" y="79"/>
                      </a:cubicBezTo>
                      <a:cubicBezTo>
                        <a:pt x="101" y="63"/>
                        <a:pt x="103" y="42"/>
                        <a:pt x="92" y="24"/>
                      </a:cubicBezTo>
                      <a:cubicBezTo>
                        <a:pt x="81" y="8"/>
                        <a:pt x="61" y="0"/>
                        <a:pt x="42" y="4"/>
                      </a:cubicBezTo>
                      <a:cubicBezTo>
                        <a:pt x="70" y="48"/>
                        <a:pt x="70" y="48"/>
                        <a:pt x="70" y="48"/>
                      </a:cubicBezTo>
                      <a:cubicBezTo>
                        <a:pt x="37" y="69"/>
                        <a:pt x="37" y="69"/>
                        <a:pt x="37" y="69"/>
                      </a:cubicBezTo>
                      <a:cubicBezTo>
                        <a:pt x="10" y="27"/>
                        <a:pt x="10" y="27"/>
                        <a:pt x="10" y="27"/>
                      </a:cubicBezTo>
                      <a:cubicBezTo>
                        <a:pt x="1" y="42"/>
                        <a:pt x="0" y="61"/>
                        <a:pt x="10" y="77"/>
                      </a:cubicBezTo>
                      <a:cubicBezTo>
                        <a:pt x="21" y="95"/>
                        <a:pt x="43" y="102"/>
                        <a:pt x="62" y="96"/>
                      </a:cubicBezTo>
                      <a:cubicBezTo>
                        <a:pt x="130" y="202"/>
                        <a:pt x="130" y="202"/>
                        <a:pt x="130" y="202"/>
                      </a:cubicBezTo>
                      <a:cubicBezTo>
                        <a:pt x="133" y="206"/>
                        <a:pt x="138" y="207"/>
                        <a:pt x="143" y="205"/>
                      </a:cubicBezTo>
                      <a:cubicBezTo>
                        <a:pt x="154" y="197"/>
                        <a:pt x="154" y="197"/>
                        <a:pt x="154" y="197"/>
                      </a:cubicBezTo>
                      <a:cubicBezTo>
                        <a:pt x="158" y="195"/>
                        <a:pt x="159" y="189"/>
                        <a:pt x="157" y="185"/>
                      </a:cubicBezTo>
                      <a:close/>
                      <a:moveTo>
                        <a:pt x="144" y="193"/>
                      </a:moveTo>
                      <a:cubicBezTo>
                        <a:pt x="141" y="195"/>
                        <a:pt x="136" y="195"/>
                        <a:pt x="134" y="191"/>
                      </a:cubicBezTo>
                      <a:cubicBezTo>
                        <a:pt x="132" y="188"/>
                        <a:pt x="133" y="184"/>
                        <a:pt x="137" y="182"/>
                      </a:cubicBezTo>
                      <a:cubicBezTo>
                        <a:pt x="140" y="180"/>
                        <a:pt x="144" y="181"/>
                        <a:pt x="146" y="184"/>
                      </a:cubicBezTo>
                      <a:cubicBezTo>
                        <a:pt x="148" y="187"/>
                        <a:pt x="147" y="191"/>
                        <a:pt x="144" y="193"/>
                      </a:cubicBezTo>
                      <a:close/>
                    </a:path>
                  </a:pathLst>
                </a:custGeom>
                <a:solidFill>
                  <a:srgbClr val="FCFCF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bevel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7194" name="Freeform 149"/>
                <p:cNvSpPr>
                  <a:spLocks noEditPoints="1" noChangeArrowheads="1"/>
                </p:cNvSpPr>
                <p:nvPr/>
              </p:nvSpPr>
              <p:spPr bwMode="auto">
                <a:xfrm>
                  <a:off x="0" y="231691"/>
                  <a:ext cx="231691" cy="227954"/>
                </a:xfrm>
                <a:custGeom>
                  <a:avLst/>
                  <a:gdLst>
                    <a:gd name="T0" fmla="*/ 200799 w 105"/>
                    <a:gd name="T1" fmla="*/ 57542 h 103"/>
                    <a:gd name="T2" fmla="*/ 214038 w 105"/>
                    <a:gd name="T3" fmla="*/ 44263 h 103"/>
                    <a:gd name="T4" fmla="*/ 185353 w 105"/>
                    <a:gd name="T5" fmla="*/ 15492 h 103"/>
                    <a:gd name="T6" fmla="*/ 172113 w 105"/>
                    <a:gd name="T7" fmla="*/ 28771 h 103"/>
                    <a:gd name="T8" fmla="*/ 136808 w 105"/>
                    <a:gd name="T9" fmla="*/ 15492 h 103"/>
                    <a:gd name="T10" fmla="*/ 136808 w 105"/>
                    <a:gd name="T11" fmla="*/ 0 h 103"/>
                    <a:gd name="T12" fmla="*/ 94883 w 105"/>
                    <a:gd name="T13" fmla="*/ 0 h 103"/>
                    <a:gd name="T14" fmla="*/ 94883 w 105"/>
                    <a:gd name="T15" fmla="*/ 15492 h 103"/>
                    <a:gd name="T16" fmla="*/ 61784 w 105"/>
                    <a:gd name="T17" fmla="*/ 28771 h 103"/>
                    <a:gd name="T18" fmla="*/ 48545 w 105"/>
                    <a:gd name="T19" fmla="*/ 15492 h 103"/>
                    <a:gd name="T20" fmla="*/ 17653 w 105"/>
                    <a:gd name="T21" fmla="*/ 44263 h 103"/>
                    <a:gd name="T22" fmla="*/ 33099 w 105"/>
                    <a:gd name="T23" fmla="*/ 59755 h 103"/>
                    <a:gd name="T24" fmla="*/ 17653 w 105"/>
                    <a:gd name="T25" fmla="*/ 92952 h 103"/>
                    <a:gd name="T26" fmla="*/ 0 w 105"/>
                    <a:gd name="T27" fmla="*/ 92952 h 103"/>
                    <a:gd name="T28" fmla="*/ 0 w 105"/>
                    <a:gd name="T29" fmla="*/ 135002 h 103"/>
                    <a:gd name="T30" fmla="*/ 19859 w 105"/>
                    <a:gd name="T31" fmla="*/ 135002 h 103"/>
                    <a:gd name="T32" fmla="*/ 33099 w 105"/>
                    <a:gd name="T33" fmla="*/ 168199 h 103"/>
                    <a:gd name="T34" fmla="*/ 19859 w 105"/>
                    <a:gd name="T35" fmla="*/ 181478 h 103"/>
                    <a:gd name="T36" fmla="*/ 48545 w 105"/>
                    <a:gd name="T37" fmla="*/ 210249 h 103"/>
                    <a:gd name="T38" fmla="*/ 61784 w 105"/>
                    <a:gd name="T39" fmla="*/ 196970 h 103"/>
                    <a:gd name="T40" fmla="*/ 94883 w 105"/>
                    <a:gd name="T41" fmla="*/ 210249 h 103"/>
                    <a:gd name="T42" fmla="*/ 94883 w 105"/>
                    <a:gd name="T43" fmla="*/ 227954 h 103"/>
                    <a:gd name="T44" fmla="*/ 136808 w 105"/>
                    <a:gd name="T45" fmla="*/ 227954 h 103"/>
                    <a:gd name="T46" fmla="*/ 136808 w 105"/>
                    <a:gd name="T47" fmla="*/ 210249 h 103"/>
                    <a:gd name="T48" fmla="*/ 169907 w 105"/>
                    <a:gd name="T49" fmla="*/ 196970 h 103"/>
                    <a:gd name="T50" fmla="*/ 183146 w 105"/>
                    <a:gd name="T51" fmla="*/ 210249 h 103"/>
                    <a:gd name="T52" fmla="*/ 211832 w 105"/>
                    <a:gd name="T53" fmla="*/ 181478 h 103"/>
                    <a:gd name="T54" fmla="*/ 200799 w 105"/>
                    <a:gd name="T55" fmla="*/ 168199 h 103"/>
                    <a:gd name="T56" fmla="*/ 214038 w 105"/>
                    <a:gd name="T57" fmla="*/ 135002 h 103"/>
                    <a:gd name="T58" fmla="*/ 231691 w 105"/>
                    <a:gd name="T59" fmla="*/ 135002 h 103"/>
                    <a:gd name="T60" fmla="*/ 231691 w 105"/>
                    <a:gd name="T61" fmla="*/ 92952 h 103"/>
                    <a:gd name="T62" fmla="*/ 214038 w 105"/>
                    <a:gd name="T63" fmla="*/ 92952 h 103"/>
                    <a:gd name="T64" fmla="*/ 200799 w 105"/>
                    <a:gd name="T65" fmla="*/ 57542 h 103"/>
                    <a:gd name="T66" fmla="*/ 116949 w 105"/>
                    <a:gd name="T67" fmla="*/ 183691 h 103"/>
                    <a:gd name="T68" fmla="*/ 46338 w 105"/>
                    <a:gd name="T69" fmla="*/ 112870 h 103"/>
                    <a:gd name="T70" fmla="*/ 116949 w 105"/>
                    <a:gd name="T71" fmla="*/ 42050 h 103"/>
                    <a:gd name="T72" fmla="*/ 187559 w 105"/>
                    <a:gd name="T73" fmla="*/ 112870 h 103"/>
                    <a:gd name="T74" fmla="*/ 116949 w 105"/>
                    <a:gd name="T75" fmla="*/ 183691 h 103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w 105"/>
                    <a:gd name="T115" fmla="*/ 0 h 103"/>
                    <a:gd name="T116" fmla="*/ 105 w 105"/>
                    <a:gd name="T117" fmla="*/ 103 h 103"/>
                  </a:gdLst>
                  <a:ahLst/>
                  <a:cxnLst>
                    <a:cxn ang="T76">
                      <a:pos x="T0" y="T1"/>
                    </a:cxn>
                    <a:cxn ang="T77">
                      <a:pos x="T2" y="T3"/>
                    </a:cxn>
                    <a:cxn ang="T78">
                      <a:pos x="T4" y="T5"/>
                    </a:cxn>
                    <a:cxn ang="T79">
                      <a:pos x="T6" y="T7"/>
                    </a:cxn>
                    <a:cxn ang="T80">
                      <a:pos x="T8" y="T9"/>
                    </a:cxn>
                    <a:cxn ang="T81">
                      <a:pos x="T10" y="T11"/>
                    </a:cxn>
                    <a:cxn ang="T82">
                      <a:pos x="T12" y="T13"/>
                    </a:cxn>
                    <a:cxn ang="T83">
                      <a:pos x="T14" y="T15"/>
                    </a:cxn>
                    <a:cxn ang="T84">
                      <a:pos x="T16" y="T17"/>
                    </a:cxn>
                    <a:cxn ang="T85">
                      <a:pos x="T18" y="T19"/>
                    </a:cxn>
                    <a:cxn ang="T86">
                      <a:pos x="T20" y="T21"/>
                    </a:cxn>
                    <a:cxn ang="T87">
                      <a:pos x="T22" y="T23"/>
                    </a:cxn>
                    <a:cxn ang="T88">
                      <a:pos x="T24" y="T25"/>
                    </a:cxn>
                    <a:cxn ang="T89">
                      <a:pos x="T26" y="T27"/>
                    </a:cxn>
                    <a:cxn ang="T90">
                      <a:pos x="T28" y="T29"/>
                    </a:cxn>
                    <a:cxn ang="T91">
                      <a:pos x="T30" y="T31"/>
                    </a:cxn>
                    <a:cxn ang="T92">
                      <a:pos x="T32" y="T33"/>
                    </a:cxn>
                    <a:cxn ang="T93">
                      <a:pos x="T34" y="T35"/>
                    </a:cxn>
                    <a:cxn ang="T94">
                      <a:pos x="T36" y="T37"/>
                    </a:cxn>
                    <a:cxn ang="T95">
                      <a:pos x="T38" y="T39"/>
                    </a:cxn>
                    <a:cxn ang="T96">
                      <a:pos x="T40" y="T41"/>
                    </a:cxn>
                    <a:cxn ang="T97">
                      <a:pos x="T42" y="T43"/>
                    </a:cxn>
                    <a:cxn ang="T98">
                      <a:pos x="T44" y="T45"/>
                    </a:cxn>
                    <a:cxn ang="T99">
                      <a:pos x="T46" y="T47"/>
                    </a:cxn>
                    <a:cxn ang="T100">
                      <a:pos x="T48" y="T49"/>
                    </a:cxn>
                    <a:cxn ang="T101">
                      <a:pos x="T50" y="T51"/>
                    </a:cxn>
                    <a:cxn ang="T102">
                      <a:pos x="T52" y="T53"/>
                    </a:cxn>
                    <a:cxn ang="T103">
                      <a:pos x="T54" y="T55"/>
                    </a:cxn>
                    <a:cxn ang="T104">
                      <a:pos x="T56" y="T57"/>
                    </a:cxn>
                    <a:cxn ang="T105">
                      <a:pos x="T58" y="T59"/>
                    </a:cxn>
                    <a:cxn ang="T106">
                      <a:pos x="T60" y="T61"/>
                    </a:cxn>
                    <a:cxn ang="T107">
                      <a:pos x="T62" y="T63"/>
                    </a:cxn>
                    <a:cxn ang="T108">
                      <a:pos x="T64" y="T65"/>
                    </a:cxn>
                    <a:cxn ang="T109">
                      <a:pos x="T66" y="T67"/>
                    </a:cxn>
                    <a:cxn ang="T110">
                      <a:pos x="T68" y="T69"/>
                    </a:cxn>
                    <a:cxn ang="T111">
                      <a:pos x="T70" y="T71"/>
                    </a:cxn>
                    <a:cxn ang="T112">
                      <a:pos x="T72" y="T73"/>
                    </a:cxn>
                    <a:cxn ang="T113">
                      <a:pos x="T74" y="T75"/>
                    </a:cxn>
                  </a:cxnLst>
                  <a:rect l="T114" t="T115" r="T116" b="T117"/>
                  <a:pathLst>
                    <a:path w="105" h="103">
                      <a:moveTo>
                        <a:pt x="91" y="26"/>
                      </a:moveTo>
                      <a:cubicBezTo>
                        <a:pt x="97" y="20"/>
                        <a:pt x="97" y="20"/>
                        <a:pt x="97" y="20"/>
                      </a:cubicBezTo>
                      <a:cubicBezTo>
                        <a:pt x="84" y="7"/>
                        <a:pt x="84" y="7"/>
                        <a:pt x="84" y="7"/>
                      </a:cubicBezTo>
                      <a:cubicBezTo>
                        <a:pt x="78" y="13"/>
                        <a:pt x="78" y="13"/>
                        <a:pt x="78" y="13"/>
                      </a:cubicBezTo>
                      <a:cubicBezTo>
                        <a:pt x="73" y="10"/>
                        <a:pt x="67" y="8"/>
                        <a:pt x="62" y="7"/>
                      </a:cubicBezTo>
                      <a:cubicBezTo>
                        <a:pt x="62" y="0"/>
                        <a:pt x="62" y="0"/>
                        <a:pt x="62" y="0"/>
                      </a:cubicBezTo>
                      <a:cubicBezTo>
                        <a:pt x="43" y="0"/>
                        <a:pt x="43" y="0"/>
                        <a:pt x="43" y="0"/>
                      </a:cubicBezTo>
                      <a:cubicBezTo>
                        <a:pt x="43" y="7"/>
                        <a:pt x="43" y="7"/>
                        <a:pt x="43" y="7"/>
                      </a:cubicBezTo>
                      <a:cubicBezTo>
                        <a:pt x="38" y="8"/>
                        <a:pt x="33" y="10"/>
                        <a:pt x="28" y="13"/>
                      </a:cubicBezTo>
                      <a:cubicBezTo>
                        <a:pt x="22" y="7"/>
                        <a:pt x="22" y="7"/>
                        <a:pt x="22" y="7"/>
                      </a:cubicBezTo>
                      <a:cubicBezTo>
                        <a:pt x="8" y="20"/>
                        <a:pt x="8" y="20"/>
                        <a:pt x="8" y="20"/>
                      </a:cubicBezTo>
                      <a:cubicBezTo>
                        <a:pt x="15" y="27"/>
                        <a:pt x="15" y="27"/>
                        <a:pt x="15" y="27"/>
                      </a:cubicBezTo>
                      <a:cubicBezTo>
                        <a:pt x="12" y="31"/>
                        <a:pt x="10" y="36"/>
                        <a:pt x="8" y="42"/>
                      </a:cubicBezTo>
                      <a:cubicBezTo>
                        <a:pt x="0" y="42"/>
                        <a:pt x="0" y="42"/>
                        <a:pt x="0" y="42"/>
                      </a:cubicBezTo>
                      <a:cubicBezTo>
                        <a:pt x="0" y="61"/>
                        <a:pt x="0" y="61"/>
                        <a:pt x="0" y="61"/>
                      </a:cubicBezTo>
                      <a:cubicBezTo>
                        <a:pt x="9" y="61"/>
                        <a:pt x="9" y="61"/>
                        <a:pt x="9" y="61"/>
                      </a:cubicBezTo>
                      <a:cubicBezTo>
                        <a:pt x="10" y="66"/>
                        <a:pt x="12" y="71"/>
                        <a:pt x="15" y="76"/>
                      </a:cubicBezTo>
                      <a:cubicBezTo>
                        <a:pt x="9" y="82"/>
                        <a:pt x="9" y="82"/>
                        <a:pt x="9" y="82"/>
                      </a:cubicBezTo>
                      <a:cubicBezTo>
                        <a:pt x="22" y="95"/>
                        <a:pt x="22" y="95"/>
                        <a:pt x="22" y="95"/>
                      </a:cubicBezTo>
                      <a:cubicBezTo>
                        <a:pt x="28" y="89"/>
                        <a:pt x="28" y="89"/>
                        <a:pt x="28" y="89"/>
                      </a:cubicBezTo>
                      <a:cubicBezTo>
                        <a:pt x="33" y="92"/>
                        <a:pt x="38" y="94"/>
                        <a:pt x="43" y="95"/>
                      </a:cubicBezTo>
                      <a:cubicBezTo>
                        <a:pt x="43" y="103"/>
                        <a:pt x="43" y="103"/>
                        <a:pt x="43" y="103"/>
                      </a:cubicBezTo>
                      <a:cubicBezTo>
                        <a:pt x="62" y="103"/>
                        <a:pt x="62" y="103"/>
                        <a:pt x="62" y="103"/>
                      </a:cubicBezTo>
                      <a:cubicBezTo>
                        <a:pt x="62" y="95"/>
                        <a:pt x="62" y="95"/>
                        <a:pt x="62" y="95"/>
                      </a:cubicBezTo>
                      <a:cubicBezTo>
                        <a:pt x="67" y="94"/>
                        <a:pt x="73" y="92"/>
                        <a:pt x="77" y="89"/>
                      </a:cubicBezTo>
                      <a:cubicBezTo>
                        <a:pt x="83" y="95"/>
                        <a:pt x="83" y="95"/>
                        <a:pt x="83" y="95"/>
                      </a:cubicBezTo>
                      <a:cubicBezTo>
                        <a:pt x="96" y="82"/>
                        <a:pt x="96" y="82"/>
                        <a:pt x="96" y="82"/>
                      </a:cubicBezTo>
                      <a:cubicBezTo>
                        <a:pt x="91" y="76"/>
                        <a:pt x="91" y="76"/>
                        <a:pt x="91" y="76"/>
                      </a:cubicBezTo>
                      <a:cubicBezTo>
                        <a:pt x="94" y="71"/>
                        <a:pt x="96" y="66"/>
                        <a:pt x="97" y="61"/>
                      </a:cubicBezTo>
                      <a:cubicBezTo>
                        <a:pt x="105" y="61"/>
                        <a:pt x="105" y="61"/>
                        <a:pt x="105" y="61"/>
                      </a:cubicBezTo>
                      <a:cubicBezTo>
                        <a:pt x="105" y="42"/>
                        <a:pt x="105" y="42"/>
                        <a:pt x="105" y="42"/>
                      </a:cubicBezTo>
                      <a:cubicBezTo>
                        <a:pt x="97" y="42"/>
                        <a:pt x="97" y="42"/>
                        <a:pt x="97" y="42"/>
                      </a:cubicBezTo>
                      <a:cubicBezTo>
                        <a:pt x="96" y="36"/>
                        <a:pt x="94" y="31"/>
                        <a:pt x="91" y="26"/>
                      </a:cubicBezTo>
                      <a:close/>
                      <a:moveTo>
                        <a:pt x="53" y="83"/>
                      </a:moveTo>
                      <a:cubicBezTo>
                        <a:pt x="35" y="83"/>
                        <a:pt x="21" y="69"/>
                        <a:pt x="21" y="51"/>
                      </a:cubicBezTo>
                      <a:cubicBezTo>
                        <a:pt x="21" y="33"/>
                        <a:pt x="35" y="19"/>
                        <a:pt x="53" y="19"/>
                      </a:cubicBezTo>
                      <a:cubicBezTo>
                        <a:pt x="71" y="19"/>
                        <a:pt x="85" y="33"/>
                        <a:pt x="85" y="51"/>
                      </a:cubicBezTo>
                      <a:cubicBezTo>
                        <a:pt x="85" y="69"/>
                        <a:pt x="71" y="83"/>
                        <a:pt x="53" y="83"/>
                      </a:cubicBezTo>
                      <a:close/>
                    </a:path>
                  </a:pathLst>
                </a:custGeom>
                <a:solidFill>
                  <a:srgbClr val="FCFCF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bevel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7195" name="Oval 150"/>
                <p:cNvSpPr>
                  <a:spLocks noChangeArrowheads="1"/>
                </p:cNvSpPr>
                <p:nvPr/>
              </p:nvSpPr>
              <p:spPr bwMode="auto">
                <a:xfrm>
                  <a:off x="97160" y="326983"/>
                  <a:ext cx="37370" cy="37370"/>
                </a:xfrm>
                <a:prstGeom prst="ellipse">
                  <a:avLst/>
                </a:prstGeom>
                <a:solidFill>
                  <a:srgbClr val="FCFCF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bevel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80604020202020204" pitchFamily="34" charset="0"/>
                      <a:ea typeface="宋体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80604020202020204" pitchFamily="34" charset="0"/>
                      <a:ea typeface="宋体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80604020202020204" pitchFamily="34" charset="0"/>
                      <a:ea typeface="宋体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80604020202020204" pitchFamily="34" charset="0"/>
                      <a:ea typeface="宋体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80604020202020204" pitchFamily="34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80604020202020204" pitchFamily="34" charset="0"/>
                    <a:defRPr>
                      <a:solidFill>
                        <a:schemeClr val="tx1"/>
                      </a:solidFill>
                      <a:latin typeface="Arial" panose="02080604020202020204" pitchFamily="34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80604020202020204" pitchFamily="34" charset="0"/>
                    <a:defRPr>
                      <a:solidFill>
                        <a:schemeClr val="tx1"/>
                      </a:solidFill>
                      <a:latin typeface="Arial" panose="02080604020202020204" pitchFamily="34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80604020202020204" pitchFamily="34" charset="0"/>
                    <a:defRPr>
                      <a:solidFill>
                        <a:schemeClr val="tx1"/>
                      </a:solidFill>
                      <a:latin typeface="Arial" panose="02080604020202020204" pitchFamily="34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80604020202020204" pitchFamily="34" charset="0"/>
                    <a:defRPr>
                      <a:solidFill>
                        <a:schemeClr val="tx1"/>
                      </a:solidFill>
                      <a:latin typeface="Arial" panose="02080604020202020204" pitchFamily="34" charset="0"/>
                      <a:ea typeface="宋体" pitchFamily="2" charset="-122"/>
                    </a:defRPr>
                  </a:lvl9pPr>
                </a:lstStyle>
                <a:p>
                  <a:pPr eaLnBrk="1" hangingPunct="1"/>
                  <a:endParaRPr lang="zh-CN" altLang="zh-CN">
                    <a:solidFill>
                      <a:srgbClr val="000000"/>
                    </a:solidFill>
                    <a:latin typeface="+mn-lt"/>
                    <a:ea typeface="+mn-ea"/>
                    <a:cs typeface="+mn-ea"/>
                    <a:sym typeface="+mn-lt"/>
                  </a:endParaRPr>
                </a:p>
              </p:txBody>
            </p:sp>
          </p:grpSp>
        </p:grpSp>
      </p:grpSp>
      <p:grpSp>
        <p:nvGrpSpPr>
          <p:cNvPr id="36" name="组合 35"/>
          <p:cNvGrpSpPr/>
          <p:nvPr/>
        </p:nvGrpSpPr>
        <p:grpSpPr>
          <a:xfrm>
            <a:off x="0" y="687070"/>
            <a:ext cx="12192965" cy="694056"/>
            <a:chOff x="0" y="623570"/>
            <a:chExt cx="12192965" cy="694056"/>
          </a:xfrm>
        </p:grpSpPr>
        <p:cxnSp>
          <p:nvCxnSpPr>
            <p:cNvPr id="37" name="直接连接符 36"/>
            <p:cNvCxnSpPr/>
            <p:nvPr/>
          </p:nvCxnSpPr>
          <p:spPr>
            <a:xfrm>
              <a:off x="0" y="1016000"/>
              <a:ext cx="10147300" cy="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/>
            <p:nvPr/>
          </p:nvCxnSpPr>
          <p:spPr>
            <a:xfrm flipH="1">
              <a:off x="10147300" y="723900"/>
              <a:ext cx="183606" cy="29210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/>
            <p:cNvCxnSpPr/>
            <p:nvPr/>
          </p:nvCxnSpPr>
          <p:spPr>
            <a:xfrm>
              <a:off x="10330906" y="723900"/>
              <a:ext cx="134257" cy="544513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/>
            <p:cNvCxnSpPr/>
            <p:nvPr/>
          </p:nvCxnSpPr>
          <p:spPr>
            <a:xfrm flipH="1">
              <a:off x="10465163" y="976313"/>
              <a:ext cx="183606" cy="29210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/>
            <p:cNvCxnSpPr/>
            <p:nvPr/>
          </p:nvCxnSpPr>
          <p:spPr>
            <a:xfrm>
              <a:off x="10648769" y="976313"/>
              <a:ext cx="75967" cy="341313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/>
            <p:cNvCxnSpPr/>
            <p:nvPr/>
          </p:nvCxnSpPr>
          <p:spPr>
            <a:xfrm flipH="1">
              <a:off x="10724736" y="632460"/>
              <a:ext cx="194738" cy="67564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/>
            <p:cNvCxnSpPr/>
            <p:nvPr/>
          </p:nvCxnSpPr>
          <p:spPr>
            <a:xfrm>
              <a:off x="10919474" y="623570"/>
              <a:ext cx="87099" cy="39243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/>
            <p:nvPr/>
          </p:nvCxnSpPr>
          <p:spPr>
            <a:xfrm>
              <a:off x="11004965" y="1016000"/>
              <a:ext cx="1188000" cy="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组合 44"/>
          <p:cNvGrpSpPr/>
          <p:nvPr/>
        </p:nvGrpSpPr>
        <p:grpSpPr>
          <a:xfrm>
            <a:off x="625262" y="302189"/>
            <a:ext cx="3975100" cy="655187"/>
            <a:chOff x="7192010" y="1640849"/>
            <a:chExt cx="3975100" cy="655187"/>
          </a:xfrm>
        </p:grpSpPr>
        <p:sp>
          <p:nvSpPr>
            <p:cNvPr id="46" name="文本框 45"/>
            <p:cNvSpPr txBox="1"/>
            <p:nvPr/>
          </p:nvSpPr>
          <p:spPr>
            <a:xfrm>
              <a:off x="7192010" y="1640849"/>
              <a:ext cx="3543300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800" dirty="0">
                  <a:solidFill>
                    <a:prstClr val="white"/>
                  </a:solidFill>
                  <a:cs typeface="+mn-ea"/>
                  <a:sym typeface="+mn-lt"/>
                </a:rPr>
                <a:t>展望</a:t>
              </a:r>
              <a:endPara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7" name="文本框 46"/>
            <p:cNvSpPr txBox="1"/>
            <p:nvPr/>
          </p:nvSpPr>
          <p:spPr>
            <a:xfrm>
              <a:off x="7192010" y="2026795"/>
              <a:ext cx="3975100" cy="26924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In the future</a:t>
              </a:r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1366045" y="1789249"/>
            <a:ext cx="3313112" cy="1218764"/>
            <a:chOff x="874713" y="3325188"/>
            <a:chExt cx="3313112" cy="1218764"/>
          </a:xfrm>
        </p:grpSpPr>
        <p:sp>
          <p:nvSpPr>
            <p:cNvPr id="49" name="矩形 48"/>
            <p:cNvSpPr/>
            <p:nvPr/>
          </p:nvSpPr>
          <p:spPr>
            <a:xfrm>
              <a:off x="874713" y="3677812"/>
              <a:ext cx="3313112" cy="866140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采用的</a:t>
              </a:r>
              <a:r>
                <a:rPr kumimoji="0" lang="en-US" altLang="zh-CN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openvino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框架可能暂时只支持使用</a:t>
              </a: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Intel</a:t>
              </a:r>
              <a:r>
                <a:rPr lang="zh-CN" altLang="en-US" sz="1400" dirty="0">
                  <a:solidFill>
                    <a:prstClr val="white"/>
                  </a:solidFill>
                  <a:cs typeface="+mn-ea"/>
                  <a:sym typeface="+mn-lt"/>
                </a:rPr>
                <a:t>的设备。但可以使用不同的推理框架去支持其他设备。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874713" y="3325188"/>
              <a:ext cx="3213735" cy="394210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设备受限</a:t>
              </a: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8625840" y="2780665"/>
            <a:ext cx="3392170" cy="1154021"/>
            <a:chOff x="874713" y="3374029"/>
            <a:chExt cx="3544033" cy="1216817"/>
          </a:xfrm>
        </p:grpSpPr>
        <p:sp>
          <p:nvSpPr>
            <p:cNvPr id="7" name="矩形 6"/>
            <p:cNvSpPr/>
            <p:nvPr/>
          </p:nvSpPr>
          <p:spPr>
            <a:xfrm>
              <a:off x="874713" y="3677575"/>
              <a:ext cx="3313057" cy="913271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  <a:p>
              <a:pPr marL="0" marR="0" lvl="0" indent="0" algn="just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希望可以提出能够很好解决主体有</a:t>
              </a: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  <a:p>
              <a:pPr marL="0" marR="0" lvl="0" indent="0" algn="just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1400" dirty="0">
                  <a:solidFill>
                    <a:prstClr val="white"/>
                  </a:solidFill>
                  <a:cs typeface="+mn-ea"/>
                  <a:sym typeface="+mn-lt"/>
                </a:rPr>
                <a:t>“保护色”问题的方案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874713" y="3374029"/>
              <a:ext cx="3544033" cy="446592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对比度低的图片效果略差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/>
    </mc:Choice>
    <mc:Fallback xmlns="">
      <p:transition spd="slow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0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4968736" y="2105321"/>
            <a:ext cx="2254528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PART 04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838450" y="2776855"/>
            <a:ext cx="6584950" cy="6451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600" dirty="0">
                <a:solidFill>
                  <a:prstClr val="white"/>
                </a:solidFill>
                <a:cs typeface="+mn-ea"/>
                <a:sym typeface="+mn-lt"/>
              </a:rPr>
              <a:t>达成指标与</a:t>
            </a:r>
            <a:r>
              <a:rPr lang="zh-CN" altLang="en-US" sz="36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结果展示</a:t>
            </a: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768600" y="3422152"/>
            <a:ext cx="6654800" cy="28321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Achieving target sample and result display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/>
    </mc:Choice>
    <mc:Fallback xmlns="">
      <p:transition spd="slow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0" y="687070"/>
            <a:ext cx="12192965" cy="694056"/>
            <a:chOff x="0" y="623570"/>
            <a:chExt cx="12192965" cy="694056"/>
          </a:xfrm>
        </p:grpSpPr>
        <p:cxnSp>
          <p:nvCxnSpPr>
            <p:cNvPr id="16" name="直接连接符 15"/>
            <p:cNvCxnSpPr/>
            <p:nvPr/>
          </p:nvCxnSpPr>
          <p:spPr>
            <a:xfrm>
              <a:off x="0" y="1016000"/>
              <a:ext cx="10147300" cy="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 flipH="1">
              <a:off x="10147300" y="723900"/>
              <a:ext cx="183606" cy="29210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>
              <a:off x="10330906" y="723900"/>
              <a:ext cx="134257" cy="544513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 flipH="1">
              <a:off x="10465163" y="976313"/>
              <a:ext cx="183606" cy="29210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>
              <a:off x="10648769" y="976313"/>
              <a:ext cx="75967" cy="341313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 flipH="1">
              <a:off x="10724736" y="632460"/>
              <a:ext cx="194738" cy="67564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>
              <a:off x="10919474" y="623570"/>
              <a:ext cx="87099" cy="39243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>
              <a:off x="11004965" y="1016000"/>
              <a:ext cx="1188000" cy="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组合 23"/>
          <p:cNvGrpSpPr/>
          <p:nvPr/>
        </p:nvGrpSpPr>
        <p:grpSpPr>
          <a:xfrm>
            <a:off x="625262" y="302189"/>
            <a:ext cx="3975100" cy="669156"/>
            <a:chOff x="7192010" y="1640849"/>
            <a:chExt cx="3975100" cy="669156"/>
          </a:xfrm>
        </p:grpSpPr>
        <p:sp>
          <p:nvSpPr>
            <p:cNvPr id="25" name="文本框 24"/>
            <p:cNvSpPr txBox="1"/>
            <p:nvPr/>
          </p:nvSpPr>
          <p:spPr>
            <a:xfrm>
              <a:off x="7192010" y="1640849"/>
              <a:ext cx="3543300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80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指标达成情况</a:t>
              </a:r>
              <a:endPara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7192010" y="2026795"/>
              <a:ext cx="3975100" cy="2832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Target achieved</a:t>
              </a:r>
            </a:p>
          </p:txBody>
        </p:sp>
      </p:grpSp>
      <p:sp>
        <p:nvSpPr>
          <p:cNvPr id="64" name="Cube 4"/>
          <p:cNvSpPr/>
          <p:nvPr/>
        </p:nvSpPr>
        <p:spPr>
          <a:xfrm flipH="1">
            <a:off x="5079999" y="4822206"/>
            <a:ext cx="2582636" cy="1131941"/>
          </a:xfrm>
          <a:prstGeom prst="cube">
            <a:avLst>
              <a:gd name="adj" fmla="val 63892"/>
            </a:avLst>
          </a:prstGeom>
          <a:gradFill>
            <a:gsLst>
              <a:gs pos="0">
                <a:srgbClr val="14CD68"/>
              </a:gs>
              <a:gs pos="100000">
                <a:srgbClr val="035C7D"/>
              </a:gs>
            </a:gsLst>
            <a:path path="rect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65" name="Cube 44"/>
          <p:cNvSpPr/>
          <p:nvPr/>
        </p:nvSpPr>
        <p:spPr>
          <a:xfrm flipH="1">
            <a:off x="6079951" y="4410387"/>
            <a:ext cx="2582636" cy="1131941"/>
          </a:xfrm>
          <a:prstGeom prst="cube">
            <a:avLst>
              <a:gd name="adj" fmla="val 63892"/>
            </a:avLst>
          </a:prstGeom>
          <a:gradFill>
            <a:gsLst>
              <a:gs pos="0">
                <a:srgbClr val="9EE256"/>
              </a:gs>
              <a:gs pos="100000">
                <a:srgbClr val="52762D"/>
              </a:gs>
            </a:gsLst>
            <a:path path="rect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66" name="Cube 45"/>
          <p:cNvSpPr/>
          <p:nvPr/>
        </p:nvSpPr>
        <p:spPr>
          <a:xfrm flipH="1">
            <a:off x="7079902" y="3998567"/>
            <a:ext cx="2582636" cy="1131941"/>
          </a:xfrm>
          <a:prstGeom prst="cube">
            <a:avLst>
              <a:gd name="adj" fmla="val 63892"/>
            </a:avLst>
          </a:prstGeom>
          <a:gradFill>
            <a:gsLst>
              <a:gs pos="0">
                <a:srgbClr val="FBFB11"/>
              </a:gs>
              <a:gs pos="100000">
                <a:srgbClr val="838309"/>
              </a:gs>
            </a:gsLst>
            <a:path path="rect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67" name="Cube 47"/>
          <p:cNvSpPr/>
          <p:nvPr/>
        </p:nvSpPr>
        <p:spPr>
          <a:xfrm flipH="1">
            <a:off x="8079854" y="3586747"/>
            <a:ext cx="2582636" cy="1131941"/>
          </a:xfrm>
          <a:prstGeom prst="cube">
            <a:avLst>
              <a:gd name="adj" fmla="val 63892"/>
            </a:avLst>
          </a:prstGeom>
          <a:gradFill>
            <a:gsLst>
              <a:gs pos="0">
                <a:srgbClr val="FECF40"/>
              </a:gs>
              <a:gs pos="100000">
                <a:srgbClr val="846C21"/>
              </a:gs>
            </a:gsLst>
            <a:path path="rect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68" name="Cube 50"/>
          <p:cNvSpPr/>
          <p:nvPr/>
        </p:nvSpPr>
        <p:spPr>
          <a:xfrm flipH="1">
            <a:off x="9079805" y="3174927"/>
            <a:ext cx="2582636" cy="1131941"/>
          </a:xfrm>
          <a:prstGeom prst="cube">
            <a:avLst>
              <a:gd name="adj" fmla="val 63892"/>
            </a:avLst>
          </a:prstGeom>
          <a:gradFill>
            <a:gsLst>
              <a:gs pos="0">
                <a:srgbClr val="FE4444"/>
              </a:gs>
              <a:gs pos="100000">
                <a:srgbClr val="832B2B"/>
              </a:gs>
            </a:gsLst>
            <a:path path="rect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71" name="Text Placeholder 3"/>
          <p:cNvSpPr txBox="1"/>
          <p:nvPr/>
        </p:nvSpPr>
        <p:spPr>
          <a:xfrm>
            <a:off x="1723390" y="1668463"/>
            <a:ext cx="3881120" cy="294640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经过训练后的显著性检测模型仅为</a:t>
            </a:r>
            <a:r>
              <a:rPr lang="en-US" altLang="zh-CN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7.03</a:t>
            </a:r>
            <a:r>
              <a:rPr lang="zh-CN" altLang="en-US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MB</a:t>
            </a:r>
          </a:p>
        </p:txBody>
      </p:sp>
      <p:sp>
        <p:nvSpPr>
          <p:cNvPr id="72" name="Text Placeholder 3"/>
          <p:cNvSpPr txBox="1"/>
          <p:nvPr/>
        </p:nvSpPr>
        <p:spPr>
          <a:xfrm>
            <a:off x="571519" y="1176964"/>
            <a:ext cx="904240" cy="1181735"/>
          </a:xfrm>
          <a:prstGeom prst="rect">
            <a:avLst/>
          </a:prstGeom>
        </p:spPr>
        <p:txBody>
          <a:bodyPr wrap="none" lIns="0" tIns="0" rIns="0" bIns="0" anchor="b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just" defTabSz="9144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64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</a:rPr>
              <a:t>01</a:t>
            </a:r>
          </a:p>
        </p:txBody>
      </p:sp>
      <p:sp>
        <p:nvSpPr>
          <p:cNvPr id="75" name="Text Placeholder 3"/>
          <p:cNvSpPr txBox="1"/>
          <p:nvPr/>
        </p:nvSpPr>
        <p:spPr>
          <a:xfrm>
            <a:off x="1767840" y="3648393"/>
            <a:ext cx="3456305" cy="319405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l">
              <a:lnSpc>
                <a:spcPct val="130000"/>
              </a:lnSpc>
              <a:buClrTx/>
              <a:buSzTx/>
              <a:buFontTx/>
            </a:pPr>
            <a:r>
              <a:rPr lang="zh-CN" altLang="en-US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主体边缘细节清晰，MIOU 为0.794</a:t>
            </a:r>
          </a:p>
        </p:txBody>
      </p:sp>
      <p:sp>
        <p:nvSpPr>
          <p:cNvPr id="76" name="Text Placeholder 3"/>
          <p:cNvSpPr txBox="1"/>
          <p:nvPr/>
        </p:nvSpPr>
        <p:spPr>
          <a:xfrm>
            <a:off x="685819" y="2339807"/>
            <a:ext cx="904240" cy="984885"/>
          </a:xfrm>
          <a:prstGeom prst="rect">
            <a:avLst/>
          </a:prstGeom>
        </p:spPr>
        <p:txBody>
          <a:bodyPr wrap="none" lIns="0" tIns="0" rIns="0" bIns="0" anchor="b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200">
              <a:spcBef>
                <a:spcPct val="20000"/>
              </a:spcBef>
              <a:defRPr/>
            </a:pPr>
            <a:r>
              <a:rPr lang="zh-CN" altLang="en-US" sz="64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</a:rPr>
              <a:t>02</a:t>
            </a:r>
            <a:endParaRPr lang="en-US" sz="6400" dirty="0">
              <a:solidFill>
                <a:srgbClr val="008487"/>
              </a:solidFill>
            </a:endParaRPr>
          </a:p>
        </p:txBody>
      </p:sp>
      <p:sp>
        <p:nvSpPr>
          <p:cNvPr id="79" name="Text Placeholder 3"/>
          <p:cNvSpPr txBox="1"/>
          <p:nvPr/>
        </p:nvSpPr>
        <p:spPr>
          <a:xfrm>
            <a:off x="1767840" y="2513330"/>
            <a:ext cx="3916680" cy="639445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l">
              <a:lnSpc>
                <a:spcPct val="130000"/>
              </a:lnSpc>
            </a:pPr>
            <a:r>
              <a:rPr lang="zh-CN" altLang="en-US" dirty="0">
                <a:solidFill>
                  <a:prstClr val="white"/>
                </a:solidFill>
                <a:cs typeface="+mn-ea"/>
                <a:sym typeface="+mn-lt"/>
              </a:rPr>
              <a:t>在</a:t>
            </a:r>
            <a:r>
              <a:rPr lang="en-US" altLang="zh-CN" dirty="0">
                <a:solidFill>
                  <a:prstClr val="white"/>
                </a:solidFill>
                <a:cs typeface="+mn-ea"/>
                <a:sym typeface="+mn-lt"/>
              </a:rPr>
              <a:t>CPU</a:t>
            </a:r>
            <a:r>
              <a:rPr lang="zh-CN" altLang="en-US" dirty="0">
                <a:solidFill>
                  <a:prstClr val="white"/>
                </a:solidFill>
                <a:cs typeface="+mn-ea"/>
                <a:sym typeface="+mn-lt"/>
              </a:rPr>
              <a:t>设备上处理一张图像平均时间为</a:t>
            </a:r>
            <a:r>
              <a:rPr lang="en-US" altLang="zh-CN" dirty="0">
                <a:solidFill>
                  <a:prstClr val="white"/>
                </a:solidFill>
                <a:cs typeface="+mn-ea"/>
                <a:sym typeface="+mn-lt"/>
              </a:rPr>
              <a:t>0.858s</a:t>
            </a:r>
          </a:p>
        </p:txBody>
      </p:sp>
      <p:sp>
        <p:nvSpPr>
          <p:cNvPr id="80" name="Text Placeholder 3"/>
          <p:cNvSpPr txBox="1"/>
          <p:nvPr/>
        </p:nvSpPr>
        <p:spPr>
          <a:xfrm>
            <a:off x="685819" y="3315738"/>
            <a:ext cx="904240" cy="984885"/>
          </a:xfrm>
          <a:prstGeom prst="rect">
            <a:avLst/>
          </a:prstGeom>
        </p:spPr>
        <p:txBody>
          <a:bodyPr wrap="none" lIns="0" tIns="0" rIns="0" bIns="0" anchor="b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200">
              <a:spcBef>
                <a:spcPct val="20000"/>
              </a:spcBef>
              <a:defRPr/>
            </a:pPr>
            <a:r>
              <a:rPr lang="zh-CN" altLang="en-US" sz="64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</a:rPr>
              <a:t>03</a:t>
            </a:r>
            <a:endParaRPr lang="zh-CN" altLang="en-US" sz="660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</a:endParaRPr>
          </a:p>
        </p:txBody>
      </p:sp>
      <p:sp>
        <p:nvSpPr>
          <p:cNvPr id="83" name="Text Placeholder 3"/>
          <p:cNvSpPr txBox="1"/>
          <p:nvPr/>
        </p:nvSpPr>
        <p:spPr>
          <a:xfrm>
            <a:off x="1767840" y="4574858"/>
            <a:ext cx="3456305" cy="319405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l">
              <a:lnSpc>
                <a:spcPct val="130000"/>
              </a:lnSpc>
              <a:buClrTx/>
              <a:buSzTx/>
              <a:buFontTx/>
            </a:pPr>
            <a:r>
              <a:rPr lang="zh-CN" altLang="en-US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在网络模型融入了注意力机制</a:t>
            </a:r>
          </a:p>
        </p:txBody>
      </p:sp>
      <p:sp>
        <p:nvSpPr>
          <p:cNvPr id="84" name="Text Placeholder 3"/>
          <p:cNvSpPr txBox="1"/>
          <p:nvPr/>
        </p:nvSpPr>
        <p:spPr>
          <a:xfrm>
            <a:off x="685817" y="4241975"/>
            <a:ext cx="904240" cy="984885"/>
          </a:xfrm>
          <a:prstGeom prst="rect">
            <a:avLst/>
          </a:prstGeom>
        </p:spPr>
        <p:txBody>
          <a:bodyPr wrap="none" lIns="0" tIns="0" rIns="0" bIns="0" anchor="b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200">
              <a:spcBef>
                <a:spcPct val="20000"/>
              </a:spcBef>
              <a:defRPr/>
            </a:pPr>
            <a:r>
              <a:rPr lang="zh-CN" altLang="en-US" sz="64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</a:rPr>
              <a:t>04</a:t>
            </a:r>
            <a:endParaRPr lang="en-US" sz="6400" dirty="0">
              <a:solidFill>
                <a:srgbClr val="008487"/>
              </a:solidFill>
            </a:endParaRPr>
          </a:p>
        </p:txBody>
      </p:sp>
      <p:sp>
        <p:nvSpPr>
          <p:cNvPr id="88" name="Text Placeholder 3"/>
          <p:cNvSpPr txBox="1"/>
          <p:nvPr/>
        </p:nvSpPr>
        <p:spPr>
          <a:xfrm>
            <a:off x="685817" y="5178153"/>
            <a:ext cx="904240" cy="984885"/>
          </a:xfrm>
          <a:prstGeom prst="rect">
            <a:avLst/>
          </a:prstGeom>
        </p:spPr>
        <p:txBody>
          <a:bodyPr wrap="none" lIns="0" tIns="0" rIns="0" bIns="0" anchor="b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200">
              <a:spcBef>
                <a:spcPct val="20000"/>
              </a:spcBef>
              <a:defRPr/>
            </a:pPr>
            <a:r>
              <a:rPr lang="zh-CN" altLang="en-US" sz="64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</a:rPr>
              <a:t>05</a:t>
            </a:r>
            <a:endParaRPr lang="en-US" sz="6400" dirty="0">
              <a:solidFill>
                <a:srgbClr val="008487"/>
              </a:solidFill>
            </a:endParaRPr>
          </a:p>
        </p:txBody>
      </p:sp>
      <p:grpSp>
        <p:nvGrpSpPr>
          <p:cNvPr id="89" name="Group 80"/>
          <p:cNvGrpSpPr/>
          <p:nvPr/>
        </p:nvGrpSpPr>
        <p:grpSpPr>
          <a:xfrm>
            <a:off x="4948546" y="3158419"/>
            <a:ext cx="1384491" cy="2472668"/>
            <a:chOff x="6932612" y="3789363"/>
            <a:chExt cx="430213" cy="768350"/>
          </a:xfrm>
          <a:solidFill>
            <a:srgbClr val="008487"/>
          </a:solidFill>
        </p:grpSpPr>
        <p:sp>
          <p:nvSpPr>
            <p:cNvPr id="90" name="Freeform 5"/>
            <p:cNvSpPr>
              <a:spLocks noEditPoints="1"/>
            </p:cNvSpPr>
            <p:nvPr/>
          </p:nvSpPr>
          <p:spPr bwMode="auto">
            <a:xfrm>
              <a:off x="6932612" y="3948113"/>
              <a:ext cx="430213" cy="609600"/>
            </a:xfrm>
            <a:custGeom>
              <a:avLst/>
              <a:gdLst/>
              <a:ahLst/>
              <a:cxnLst>
                <a:cxn ang="0">
                  <a:pos x="17" y="167"/>
                </a:cxn>
                <a:cxn ang="0">
                  <a:pos x="18" y="167"/>
                </a:cxn>
                <a:cxn ang="0">
                  <a:pos x="36" y="150"/>
                </a:cxn>
                <a:cxn ang="0">
                  <a:pos x="41" y="85"/>
                </a:cxn>
                <a:cxn ang="0">
                  <a:pos x="75" y="61"/>
                </a:cxn>
                <a:cxn ang="0">
                  <a:pos x="75" y="155"/>
                </a:cxn>
                <a:cxn ang="0">
                  <a:pos x="78" y="168"/>
                </a:cxn>
                <a:cxn ang="0">
                  <a:pos x="40" y="327"/>
                </a:cxn>
                <a:cxn ang="0">
                  <a:pos x="56" y="353"/>
                </a:cxn>
                <a:cxn ang="0">
                  <a:pos x="61" y="353"/>
                </a:cxn>
                <a:cxn ang="0">
                  <a:pos x="82" y="337"/>
                </a:cxn>
                <a:cxn ang="0">
                  <a:pos x="118" y="186"/>
                </a:cxn>
                <a:cxn ang="0">
                  <a:pos x="160" y="205"/>
                </a:cxn>
                <a:cxn ang="0">
                  <a:pos x="156" y="262"/>
                </a:cxn>
                <a:cxn ang="0">
                  <a:pos x="176" y="284"/>
                </a:cxn>
                <a:cxn ang="0">
                  <a:pos x="177" y="284"/>
                </a:cxn>
                <a:cxn ang="0">
                  <a:pos x="199" y="264"/>
                </a:cxn>
                <a:cxn ang="0">
                  <a:pos x="203" y="194"/>
                </a:cxn>
                <a:cxn ang="0">
                  <a:pos x="191" y="173"/>
                </a:cxn>
                <a:cxn ang="0">
                  <a:pos x="132" y="145"/>
                </a:cxn>
                <a:cxn ang="0">
                  <a:pos x="132" y="83"/>
                </a:cxn>
                <a:cxn ang="0">
                  <a:pos x="153" y="107"/>
                </a:cxn>
                <a:cxn ang="0">
                  <a:pos x="164" y="113"/>
                </a:cxn>
                <a:cxn ang="0">
                  <a:pos x="227" y="121"/>
                </a:cxn>
                <a:cxn ang="0">
                  <a:pos x="229" y="121"/>
                </a:cxn>
                <a:cxn ang="0">
                  <a:pos x="247" y="105"/>
                </a:cxn>
                <a:cxn ang="0">
                  <a:pos x="231" y="85"/>
                </a:cxn>
                <a:cxn ang="0">
                  <a:pos x="175" y="79"/>
                </a:cxn>
                <a:cxn ang="0">
                  <a:pos x="130" y="25"/>
                </a:cxn>
                <a:cxn ang="0">
                  <a:pos x="124" y="16"/>
                </a:cxn>
                <a:cxn ang="0">
                  <a:pos x="104" y="0"/>
                </a:cxn>
                <a:cxn ang="0">
                  <a:pos x="86" y="9"/>
                </a:cxn>
                <a:cxn ang="0">
                  <a:pos x="14" y="61"/>
                </a:cxn>
                <a:cxn ang="0">
                  <a:pos x="6" y="74"/>
                </a:cxn>
                <a:cxn ang="0">
                  <a:pos x="0" y="148"/>
                </a:cxn>
                <a:cxn ang="0">
                  <a:pos x="17" y="167"/>
                </a:cxn>
                <a:cxn ang="0">
                  <a:pos x="17" y="167"/>
                </a:cxn>
                <a:cxn ang="0">
                  <a:pos x="17" y="167"/>
                </a:cxn>
              </a:cxnLst>
              <a:rect l="0" t="0" r="r" b="b"/>
              <a:pathLst>
                <a:path w="248" h="353">
                  <a:moveTo>
                    <a:pt x="17" y="167"/>
                  </a:moveTo>
                  <a:cubicBezTo>
                    <a:pt x="17" y="167"/>
                    <a:pt x="18" y="167"/>
                    <a:pt x="18" y="167"/>
                  </a:cubicBezTo>
                  <a:cubicBezTo>
                    <a:pt x="27" y="167"/>
                    <a:pt x="35" y="160"/>
                    <a:pt x="36" y="150"/>
                  </a:cubicBezTo>
                  <a:cubicBezTo>
                    <a:pt x="41" y="85"/>
                    <a:pt x="41" y="85"/>
                    <a:pt x="41" y="85"/>
                  </a:cubicBezTo>
                  <a:cubicBezTo>
                    <a:pt x="75" y="61"/>
                    <a:pt x="75" y="61"/>
                    <a:pt x="75" y="61"/>
                  </a:cubicBezTo>
                  <a:cubicBezTo>
                    <a:pt x="75" y="155"/>
                    <a:pt x="75" y="155"/>
                    <a:pt x="75" y="155"/>
                  </a:cubicBezTo>
                  <a:cubicBezTo>
                    <a:pt x="75" y="160"/>
                    <a:pt x="76" y="164"/>
                    <a:pt x="78" y="168"/>
                  </a:cubicBezTo>
                  <a:cubicBezTo>
                    <a:pt x="40" y="327"/>
                    <a:pt x="40" y="327"/>
                    <a:pt x="40" y="327"/>
                  </a:cubicBezTo>
                  <a:cubicBezTo>
                    <a:pt x="37" y="338"/>
                    <a:pt x="44" y="350"/>
                    <a:pt x="56" y="353"/>
                  </a:cubicBezTo>
                  <a:cubicBezTo>
                    <a:pt x="58" y="353"/>
                    <a:pt x="59" y="353"/>
                    <a:pt x="61" y="353"/>
                  </a:cubicBezTo>
                  <a:cubicBezTo>
                    <a:pt x="71" y="353"/>
                    <a:pt x="79" y="347"/>
                    <a:pt x="82" y="337"/>
                  </a:cubicBezTo>
                  <a:cubicBezTo>
                    <a:pt x="118" y="186"/>
                    <a:pt x="118" y="186"/>
                    <a:pt x="118" y="186"/>
                  </a:cubicBezTo>
                  <a:cubicBezTo>
                    <a:pt x="160" y="205"/>
                    <a:pt x="160" y="205"/>
                    <a:pt x="160" y="205"/>
                  </a:cubicBezTo>
                  <a:cubicBezTo>
                    <a:pt x="156" y="262"/>
                    <a:pt x="156" y="262"/>
                    <a:pt x="156" y="262"/>
                  </a:cubicBezTo>
                  <a:cubicBezTo>
                    <a:pt x="155" y="273"/>
                    <a:pt x="164" y="284"/>
                    <a:pt x="176" y="284"/>
                  </a:cubicBezTo>
                  <a:cubicBezTo>
                    <a:pt x="176" y="284"/>
                    <a:pt x="177" y="284"/>
                    <a:pt x="177" y="284"/>
                  </a:cubicBezTo>
                  <a:cubicBezTo>
                    <a:pt x="189" y="284"/>
                    <a:pt x="198" y="276"/>
                    <a:pt x="199" y="264"/>
                  </a:cubicBezTo>
                  <a:cubicBezTo>
                    <a:pt x="203" y="194"/>
                    <a:pt x="203" y="194"/>
                    <a:pt x="203" y="194"/>
                  </a:cubicBezTo>
                  <a:cubicBezTo>
                    <a:pt x="204" y="185"/>
                    <a:pt x="199" y="177"/>
                    <a:pt x="191" y="173"/>
                  </a:cubicBezTo>
                  <a:cubicBezTo>
                    <a:pt x="132" y="145"/>
                    <a:pt x="132" y="145"/>
                    <a:pt x="132" y="145"/>
                  </a:cubicBezTo>
                  <a:cubicBezTo>
                    <a:pt x="132" y="83"/>
                    <a:pt x="132" y="83"/>
                    <a:pt x="132" y="83"/>
                  </a:cubicBezTo>
                  <a:cubicBezTo>
                    <a:pt x="153" y="107"/>
                    <a:pt x="153" y="107"/>
                    <a:pt x="153" y="107"/>
                  </a:cubicBezTo>
                  <a:cubicBezTo>
                    <a:pt x="156" y="111"/>
                    <a:pt x="160" y="113"/>
                    <a:pt x="164" y="113"/>
                  </a:cubicBezTo>
                  <a:cubicBezTo>
                    <a:pt x="227" y="121"/>
                    <a:pt x="227" y="121"/>
                    <a:pt x="227" y="121"/>
                  </a:cubicBezTo>
                  <a:cubicBezTo>
                    <a:pt x="228" y="121"/>
                    <a:pt x="228" y="121"/>
                    <a:pt x="229" y="121"/>
                  </a:cubicBezTo>
                  <a:cubicBezTo>
                    <a:pt x="238" y="121"/>
                    <a:pt x="246" y="114"/>
                    <a:pt x="247" y="105"/>
                  </a:cubicBezTo>
                  <a:cubicBezTo>
                    <a:pt x="248" y="95"/>
                    <a:pt x="241" y="86"/>
                    <a:pt x="231" y="85"/>
                  </a:cubicBezTo>
                  <a:cubicBezTo>
                    <a:pt x="175" y="79"/>
                    <a:pt x="175" y="79"/>
                    <a:pt x="175" y="79"/>
                  </a:cubicBezTo>
                  <a:cubicBezTo>
                    <a:pt x="130" y="25"/>
                    <a:pt x="130" y="25"/>
                    <a:pt x="130" y="25"/>
                  </a:cubicBezTo>
                  <a:cubicBezTo>
                    <a:pt x="129" y="21"/>
                    <a:pt x="127" y="18"/>
                    <a:pt x="124" y="16"/>
                  </a:cubicBezTo>
                  <a:cubicBezTo>
                    <a:pt x="122" y="7"/>
                    <a:pt x="113" y="0"/>
                    <a:pt x="104" y="0"/>
                  </a:cubicBezTo>
                  <a:cubicBezTo>
                    <a:pt x="96" y="0"/>
                    <a:pt x="90" y="3"/>
                    <a:pt x="86" y="9"/>
                  </a:cubicBezTo>
                  <a:cubicBezTo>
                    <a:pt x="14" y="61"/>
                    <a:pt x="14" y="61"/>
                    <a:pt x="14" y="61"/>
                  </a:cubicBezTo>
                  <a:cubicBezTo>
                    <a:pt x="9" y="64"/>
                    <a:pt x="7" y="69"/>
                    <a:pt x="6" y="74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7"/>
                    <a:pt x="7" y="166"/>
                    <a:pt x="17" y="167"/>
                  </a:cubicBezTo>
                  <a:close/>
                  <a:moveTo>
                    <a:pt x="17" y="167"/>
                  </a:moveTo>
                  <a:cubicBezTo>
                    <a:pt x="17" y="167"/>
                    <a:pt x="17" y="167"/>
                    <a:pt x="17" y="167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91" name="Freeform 6"/>
            <p:cNvSpPr>
              <a:spLocks noEditPoints="1"/>
            </p:cNvSpPr>
            <p:nvPr/>
          </p:nvSpPr>
          <p:spPr bwMode="auto">
            <a:xfrm>
              <a:off x="7067550" y="3789363"/>
              <a:ext cx="152400" cy="152400"/>
            </a:xfrm>
            <a:custGeom>
              <a:avLst/>
              <a:gdLst/>
              <a:ahLst/>
              <a:cxnLst>
                <a:cxn ang="0">
                  <a:pos x="88" y="44"/>
                </a:cxn>
                <a:cxn ang="0">
                  <a:pos x="44" y="88"/>
                </a:cxn>
                <a:cxn ang="0">
                  <a:pos x="0" y="44"/>
                </a:cxn>
                <a:cxn ang="0">
                  <a:pos x="44" y="0"/>
                </a:cxn>
                <a:cxn ang="0">
                  <a:pos x="88" y="44"/>
                </a:cxn>
                <a:cxn ang="0">
                  <a:pos x="88" y="44"/>
                </a:cxn>
                <a:cxn ang="0">
                  <a:pos x="88" y="44"/>
                </a:cxn>
              </a:cxnLst>
              <a:rect l="0" t="0" r="r" b="b"/>
              <a:pathLst>
                <a:path w="88" h="88">
                  <a:moveTo>
                    <a:pt x="88" y="44"/>
                  </a:moveTo>
                  <a:cubicBezTo>
                    <a:pt x="88" y="69"/>
                    <a:pt x="68" y="88"/>
                    <a:pt x="44" y="88"/>
                  </a:cubicBezTo>
                  <a:cubicBezTo>
                    <a:pt x="20" y="88"/>
                    <a:pt x="0" y="69"/>
                    <a:pt x="0" y="44"/>
                  </a:cubicBezTo>
                  <a:cubicBezTo>
                    <a:pt x="0" y="20"/>
                    <a:pt x="20" y="0"/>
                    <a:pt x="44" y="0"/>
                  </a:cubicBezTo>
                  <a:cubicBezTo>
                    <a:pt x="68" y="0"/>
                    <a:pt x="88" y="20"/>
                    <a:pt x="88" y="44"/>
                  </a:cubicBezTo>
                  <a:close/>
                  <a:moveTo>
                    <a:pt x="88" y="44"/>
                  </a:moveTo>
                  <a:cubicBezTo>
                    <a:pt x="88" y="44"/>
                    <a:pt x="88" y="44"/>
                    <a:pt x="88" y="44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</p:grpSp>
      <p:sp>
        <p:nvSpPr>
          <p:cNvPr id="92" name="Freeform 5"/>
          <p:cNvSpPr>
            <a:spLocks noEditPoints="1"/>
          </p:cNvSpPr>
          <p:nvPr/>
        </p:nvSpPr>
        <p:spPr bwMode="auto">
          <a:xfrm>
            <a:off x="9662537" y="2339869"/>
            <a:ext cx="1205747" cy="1170488"/>
          </a:xfrm>
          <a:custGeom>
            <a:avLst/>
            <a:gdLst/>
            <a:ahLst/>
            <a:cxnLst>
              <a:cxn ang="0">
                <a:pos x="671" y="73"/>
              </a:cxn>
              <a:cxn ang="0">
                <a:pos x="569" y="25"/>
              </a:cxn>
              <a:cxn ang="0">
                <a:pos x="576" y="4"/>
              </a:cxn>
              <a:cxn ang="0">
                <a:pos x="567" y="0"/>
              </a:cxn>
              <a:cxn ang="0">
                <a:pos x="111" y="1"/>
              </a:cxn>
              <a:cxn ang="0">
                <a:pos x="107" y="18"/>
              </a:cxn>
              <a:cxn ang="0">
                <a:pos x="103" y="73"/>
              </a:cxn>
              <a:cxn ang="0">
                <a:pos x="4" y="77"/>
              </a:cxn>
              <a:cxn ang="0">
                <a:pos x="67" y="254"/>
              </a:cxn>
              <a:cxn ang="0">
                <a:pos x="241" y="392"/>
              </a:cxn>
              <a:cxn ang="0">
                <a:pos x="271" y="444"/>
              </a:cxn>
              <a:cxn ang="0">
                <a:pos x="292" y="590"/>
              </a:cxn>
              <a:cxn ang="0">
                <a:pos x="254" y="594"/>
              </a:cxn>
              <a:cxn ang="0">
                <a:pos x="204" y="629"/>
              </a:cxn>
              <a:cxn ang="0">
                <a:pos x="213" y="662"/>
              </a:cxn>
              <a:cxn ang="0">
                <a:pos x="479" y="654"/>
              </a:cxn>
              <a:cxn ang="0">
                <a:pos x="472" y="617"/>
              </a:cxn>
              <a:cxn ang="0">
                <a:pos x="414" y="590"/>
              </a:cxn>
              <a:cxn ang="0">
                <a:pos x="416" y="455"/>
              </a:cxn>
              <a:cxn ang="0">
                <a:pos x="406" y="437"/>
              </a:cxn>
              <a:cxn ang="0">
                <a:pos x="431" y="397"/>
              </a:cxn>
              <a:cxn ang="0">
                <a:pos x="455" y="357"/>
              </a:cxn>
              <a:cxn ang="0">
                <a:pos x="683" y="85"/>
              </a:cxn>
              <a:cxn ang="0">
                <a:pos x="146" y="288"/>
              </a:cxn>
              <a:cxn ang="0">
                <a:pos x="95" y="244"/>
              </a:cxn>
              <a:cxn ang="0">
                <a:pos x="81" y="229"/>
              </a:cxn>
              <a:cxn ang="0">
                <a:pos x="78" y="224"/>
              </a:cxn>
              <a:cxn ang="0">
                <a:pos x="43" y="166"/>
              </a:cxn>
              <a:cxn ang="0">
                <a:pos x="41" y="161"/>
              </a:cxn>
              <a:cxn ang="0">
                <a:pos x="30" y="130"/>
              </a:cxn>
              <a:cxn ang="0">
                <a:pos x="23" y="97"/>
              </a:cxn>
              <a:cxn ang="0">
                <a:pos x="180" y="307"/>
              </a:cxn>
              <a:cxn ang="0">
                <a:pos x="453" y="141"/>
              </a:cxn>
              <a:cxn ang="0">
                <a:pos x="413" y="266"/>
              </a:cxn>
              <a:cxn ang="0">
                <a:pos x="342" y="222"/>
              </a:cxn>
              <a:cxn ang="0">
                <a:pos x="271" y="266"/>
              </a:cxn>
              <a:cxn ang="0">
                <a:pos x="230" y="141"/>
              </a:cxn>
              <a:cxn ang="0">
                <a:pos x="314" y="135"/>
              </a:cxn>
              <a:cxn ang="0">
                <a:pos x="345" y="57"/>
              </a:cxn>
              <a:cxn ang="0">
                <a:pos x="452" y="135"/>
              </a:cxn>
              <a:cxn ang="0">
                <a:pos x="653" y="103"/>
              </a:cxn>
              <a:cxn ang="0">
                <a:pos x="638" y="156"/>
              </a:cxn>
              <a:cxn ang="0">
                <a:pos x="635" y="163"/>
              </a:cxn>
              <a:cxn ang="0">
                <a:pos x="627" y="179"/>
              </a:cxn>
              <a:cxn ang="0">
                <a:pos x="598" y="226"/>
              </a:cxn>
              <a:cxn ang="0">
                <a:pos x="591" y="234"/>
              </a:cxn>
              <a:cxn ang="0">
                <a:pos x="563" y="263"/>
              </a:cxn>
              <a:cxn ang="0">
                <a:pos x="497" y="307"/>
              </a:cxn>
              <a:cxn ang="0">
                <a:pos x="654" y="97"/>
              </a:cxn>
              <a:cxn ang="0">
                <a:pos x="653" y="103"/>
              </a:cxn>
            </a:cxnLst>
            <a:rect l="0" t="0" r="r" b="b"/>
            <a:pathLst>
              <a:path w="683" h="662">
                <a:moveTo>
                  <a:pt x="680" y="78"/>
                </a:moveTo>
                <a:cubicBezTo>
                  <a:pt x="678" y="75"/>
                  <a:pt x="675" y="73"/>
                  <a:pt x="671" y="73"/>
                </a:cubicBezTo>
                <a:cubicBezTo>
                  <a:pt x="580" y="73"/>
                  <a:pt x="580" y="73"/>
                  <a:pt x="580" y="73"/>
                </a:cubicBezTo>
                <a:cubicBezTo>
                  <a:pt x="577" y="49"/>
                  <a:pt x="571" y="32"/>
                  <a:pt x="569" y="25"/>
                </a:cubicBezTo>
                <a:cubicBezTo>
                  <a:pt x="572" y="23"/>
                  <a:pt x="574" y="20"/>
                  <a:pt x="576" y="18"/>
                </a:cubicBezTo>
                <a:cubicBezTo>
                  <a:pt x="580" y="14"/>
                  <a:pt x="580" y="8"/>
                  <a:pt x="576" y="4"/>
                </a:cubicBezTo>
                <a:cubicBezTo>
                  <a:pt x="575" y="3"/>
                  <a:pt x="574" y="2"/>
                  <a:pt x="572" y="1"/>
                </a:cubicBezTo>
                <a:cubicBezTo>
                  <a:pt x="571" y="1"/>
                  <a:pt x="569" y="0"/>
                  <a:pt x="567" y="0"/>
                </a:cubicBezTo>
                <a:cubicBezTo>
                  <a:pt x="116" y="0"/>
                  <a:pt x="116" y="0"/>
                  <a:pt x="116" y="0"/>
                </a:cubicBezTo>
                <a:cubicBezTo>
                  <a:pt x="114" y="0"/>
                  <a:pt x="112" y="1"/>
                  <a:pt x="111" y="1"/>
                </a:cubicBezTo>
                <a:cubicBezTo>
                  <a:pt x="109" y="2"/>
                  <a:pt x="108" y="3"/>
                  <a:pt x="107" y="4"/>
                </a:cubicBezTo>
                <a:cubicBezTo>
                  <a:pt x="103" y="8"/>
                  <a:pt x="103" y="14"/>
                  <a:pt x="107" y="18"/>
                </a:cubicBezTo>
                <a:cubicBezTo>
                  <a:pt x="109" y="20"/>
                  <a:pt x="111" y="23"/>
                  <a:pt x="114" y="25"/>
                </a:cubicBezTo>
                <a:cubicBezTo>
                  <a:pt x="112" y="32"/>
                  <a:pt x="107" y="49"/>
                  <a:pt x="103" y="73"/>
                </a:cubicBezTo>
                <a:cubicBezTo>
                  <a:pt x="13" y="73"/>
                  <a:pt x="13" y="73"/>
                  <a:pt x="13" y="73"/>
                </a:cubicBezTo>
                <a:cubicBezTo>
                  <a:pt x="8" y="73"/>
                  <a:pt x="6" y="75"/>
                  <a:pt x="4" y="77"/>
                </a:cubicBezTo>
                <a:cubicBezTo>
                  <a:pt x="1" y="79"/>
                  <a:pt x="0" y="82"/>
                  <a:pt x="0" y="85"/>
                </a:cubicBezTo>
                <a:cubicBezTo>
                  <a:pt x="5" y="147"/>
                  <a:pt x="28" y="206"/>
                  <a:pt x="67" y="254"/>
                </a:cubicBezTo>
                <a:cubicBezTo>
                  <a:pt x="108" y="304"/>
                  <a:pt x="165" y="341"/>
                  <a:pt x="228" y="357"/>
                </a:cubicBezTo>
                <a:cubicBezTo>
                  <a:pt x="225" y="368"/>
                  <a:pt x="224" y="385"/>
                  <a:pt x="241" y="392"/>
                </a:cubicBezTo>
                <a:cubicBezTo>
                  <a:pt x="253" y="397"/>
                  <a:pt x="266" y="403"/>
                  <a:pt x="275" y="413"/>
                </a:cubicBezTo>
                <a:cubicBezTo>
                  <a:pt x="284" y="423"/>
                  <a:pt x="281" y="435"/>
                  <a:pt x="271" y="444"/>
                </a:cubicBezTo>
                <a:cubicBezTo>
                  <a:pt x="268" y="447"/>
                  <a:pt x="267" y="450"/>
                  <a:pt x="268" y="455"/>
                </a:cubicBezTo>
                <a:cubicBezTo>
                  <a:pt x="292" y="590"/>
                  <a:pt x="292" y="590"/>
                  <a:pt x="292" y="590"/>
                </a:cubicBezTo>
                <a:cubicBezTo>
                  <a:pt x="269" y="590"/>
                  <a:pt x="269" y="590"/>
                  <a:pt x="269" y="590"/>
                </a:cubicBezTo>
                <a:cubicBezTo>
                  <a:pt x="264" y="590"/>
                  <a:pt x="258" y="591"/>
                  <a:pt x="254" y="594"/>
                </a:cubicBezTo>
                <a:cubicBezTo>
                  <a:pt x="212" y="617"/>
                  <a:pt x="212" y="617"/>
                  <a:pt x="212" y="617"/>
                </a:cubicBezTo>
                <a:cubicBezTo>
                  <a:pt x="208" y="619"/>
                  <a:pt x="204" y="624"/>
                  <a:pt x="204" y="629"/>
                </a:cubicBezTo>
                <a:cubicBezTo>
                  <a:pt x="204" y="654"/>
                  <a:pt x="204" y="654"/>
                  <a:pt x="204" y="654"/>
                </a:cubicBezTo>
                <a:cubicBezTo>
                  <a:pt x="204" y="659"/>
                  <a:pt x="208" y="662"/>
                  <a:pt x="213" y="662"/>
                </a:cubicBezTo>
                <a:cubicBezTo>
                  <a:pt x="471" y="662"/>
                  <a:pt x="471" y="662"/>
                  <a:pt x="471" y="662"/>
                </a:cubicBezTo>
                <a:cubicBezTo>
                  <a:pt x="475" y="662"/>
                  <a:pt x="479" y="659"/>
                  <a:pt x="479" y="654"/>
                </a:cubicBezTo>
                <a:cubicBezTo>
                  <a:pt x="479" y="628"/>
                  <a:pt x="479" y="628"/>
                  <a:pt x="479" y="628"/>
                </a:cubicBezTo>
                <a:cubicBezTo>
                  <a:pt x="479" y="624"/>
                  <a:pt x="476" y="619"/>
                  <a:pt x="472" y="617"/>
                </a:cubicBezTo>
                <a:cubicBezTo>
                  <a:pt x="461" y="611"/>
                  <a:pt x="440" y="600"/>
                  <a:pt x="429" y="594"/>
                </a:cubicBezTo>
                <a:cubicBezTo>
                  <a:pt x="426" y="591"/>
                  <a:pt x="419" y="590"/>
                  <a:pt x="414" y="590"/>
                </a:cubicBezTo>
                <a:cubicBezTo>
                  <a:pt x="392" y="590"/>
                  <a:pt x="392" y="590"/>
                  <a:pt x="392" y="590"/>
                </a:cubicBezTo>
                <a:cubicBezTo>
                  <a:pt x="392" y="590"/>
                  <a:pt x="415" y="456"/>
                  <a:pt x="416" y="455"/>
                </a:cubicBezTo>
                <a:cubicBezTo>
                  <a:pt x="416" y="452"/>
                  <a:pt x="416" y="448"/>
                  <a:pt x="414" y="446"/>
                </a:cubicBezTo>
                <a:cubicBezTo>
                  <a:pt x="411" y="443"/>
                  <a:pt x="408" y="440"/>
                  <a:pt x="406" y="437"/>
                </a:cubicBezTo>
                <a:cubicBezTo>
                  <a:pt x="403" y="432"/>
                  <a:pt x="402" y="427"/>
                  <a:pt x="403" y="421"/>
                </a:cubicBezTo>
                <a:cubicBezTo>
                  <a:pt x="407" y="409"/>
                  <a:pt x="421" y="402"/>
                  <a:pt x="431" y="397"/>
                </a:cubicBezTo>
                <a:cubicBezTo>
                  <a:pt x="435" y="395"/>
                  <a:pt x="438" y="394"/>
                  <a:pt x="442" y="392"/>
                </a:cubicBezTo>
                <a:cubicBezTo>
                  <a:pt x="460" y="385"/>
                  <a:pt x="458" y="368"/>
                  <a:pt x="455" y="357"/>
                </a:cubicBezTo>
                <a:cubicBezTo>
                  <a:pt x="518" y="340"/>
                  <a:pt x="575" y="304"/>
                  <a:pt x="616" y="254"/>
                </a:cubicBezTo>
                <a:cubicBezTo>
                  <a:pt x="655" y="206"/>
                  <a:pt x="679" y="147"/>
                  <a:pt x="683" y="85"/>
                </a:cubicBezTo>
                <a:cubicBezTo>
                  <a:pt x="683" y="83"/>
                  <a:pt x="682" y="80"/>
                  <a:pt x="680" y="78"/>
                </a:cubicBezTo>
                <a:close/>
                <a:moveTo>
                  <a:pt x="146" y="288"/>
                </a:moveTo>
                <a:cubicBezTo>
                  <a:pt x="133" y="279"/>
                  <a:pt x="125" y="273"/>
                  <a:pt x="114" y="263"/>
                </a:cubicBezTo>
                <a:cubicBezTo>
                  <a:pt x="108" y="257"/>
                  <a:pt x="101" y="251"/>
                  <a:pt x="95" y="244"/>
                </a:cubicBezTo>
                <a:cubicBezTo>
                  <a:pt x="91" y="241"/>
                  <a:pt x="88" y="237"/>
                  <a:pt x="85" y="234"/>
                </a:cubicBezTo>
                <a:cubicBezTo>
                  <a:pt x="84" y="232"/>
                  <a:pt x="82" y="230"/>
                  <a:pt x="81" y="229"/>
                </a:cubicBezTo>
                <a:cubicBezTo>
                  <a:pt x="80" y="228"/>
                  <a:pt x="80" y="227"/>
                  <a:pt x="79" y="226"/>
                </a:cubicBezTo>
                <a:cubicBezTo>
                  <a:pt x="79" y="226"/>
                  <a:pt x="78" y="225"/>
                  <a:pt x="78" y="224"/>
                </a:cubicBezTo>
                <a:cubicBezTo>
                  <a:pt x="67" y="210"/>
                  <a:pt x="57" y="195"/>
                  <a:pt x="49" y="179"/>
                </a:cubicBezTo>
                <a:cubicBezTo>
                  <a:pt x="47" y="175"/>
                  <a:pt x="45" y="171"/>
                  <a:pt x="43" y="166"/>
                </a:cubicBezTo>
                <a:cubicBezTo>
                  <a:pt x="42" y="163"/>
                  <a:pt x="42" y="163"/>
                  <a:pt x="42" y="163"/>
                </a:cubicBezTo>
                <a:cubicBezTo>
                  <a:pt x="42" y="163"/>
                  <a:pt x="41" y="161"/>
                  <a:pt x="41" y="161"/>
                </a:cubicBezTo>
                <a:cubicBezTo>
                  <a:pt x="40" y="159"/>
                  <a:pt x="40" y="158"/>
                  <a:pt x="39" y="156"/>
                </a:cubicBezTo>
                <a:cubicBezTo>
                  <a:pt x="36" y="147"/>
                  <a:pt x="33" y="139"/>
                  <a:pt x="30" y="130"/>
                </a:cubicBezTo>
                <a:cubicBezTo>
                  <a:pt x="28" y="121"/>
                  <a:pt x="26" y="112"/>
                  <a:pt x="24" y="103"/>
                </a:cubicBezTo>
                <a:cubicBezTo>
                  <a:pt x="24" y="101"/>
                  <a:pt x="23" y="99"/>
                  <a:pt x="23" y="97"/>
                </a:cubicBezTo>
                <a:cubicBezTo>
                  <a:pt x="97" y="97"/>
                  <a:pt x="97" y="97"/>
                  <a:pt x="97" y="97"/>
                </a:cubicBezTo>
                <a:cubicBezTo>
                  <a:pt x="93" y="159"/>
                  <a:pt x="105" y="244"/>
                  <a:pt x="180" y="307"/>
                </a:cubicBezTo>
                <a:cubicBezTo>
                  <a:pt x="168" y="301"/>
                  <a:pt x="156" y="295"/>
                  <a:pt x="146" y="288"/>
                </a:cubicBezTo>
                <a:close/>
                <a:moveTo>
                  <a:pt x="453" y="141"/>
                </a:moveTo>
                <a:cubicBezTo>
                  <a:pt x="388" y="188"/>
                  <a:pt x="388" y="188"/>
                  <a:pt x="388" y="188"/>
                </a:cubicBezTo>
                <a:cubicBezTo>
                  <a:pt x="413" y="266"/>
                  <a:pt x="413" y="266"/>
                  <a:pt x="413" y="266"/>
                </a:cubicBezTo>
                <a:cubicBezTo>
                  <a:pt x="415" y="271"/>
                  <a:pt x="412" y="273"/>
                  <a:pt x="408" y="270"/>
                </a:cubicBezTo>
                <a:cubicBezTo>
                  <a:pt x="342" y="222"/>
                  <a:pt x="342" y="222"/>
                  <a:pt x="342" y="222"/>
                </a:cubicBezTo>
                <a:cubicBezTo>
                  <a:pt x="276" y="270"/>
                  <a:pt x="276" y="270"/>
                  <a:pt x="276" y="270"/>
                </a:cubicBezTo>
                <a:cubicBezTo>
                  <a:pt x="271" y="273"/>
                  <a:pt x="269" y="271"/>
                  <a:pt x="271" y="266"/>
                </a:cubicBezTo>
                <a:cubicBezTo>
                  <a:pt x="296" y="188"/>
                  <a:pt x="296" y="188"/>
                  <a:pt x="296" y="188"/>
                </a:cubicBezTo>
                <a:cubicBezTo>
                  <a:pt x="230" y="141"/>
                  <a:pt x="230" y="141"/>
                  <a:pt x="230" y="141"/>
                </a:cubicBezTo>
                <a:cubicBezTo>
                  <a:pt x="225" y="137"/>
                  <a:pt x="226" y="135"/>
                  <a:pt x="232" y="135"/>
                </a:cubicBezTo>
                <a:cubicBezTo>
                  <a:pt x="314" y="135"/>
                  <a:pt x="314" y="135"/>
                  <a:pt x="314" y="135"/>
                </a:cubicBezTo>
                <a:cubicBezTo>
                  <a:pt x="339" y="57"/>
                  <a:pt x="339" y="57"/>
                  <a:pt x="339" y="57"/>
                </a:cubicBezTo>
                <a:cubicBezTo>
                  <a:pt x="340" y="52"/>
                  <a:pt x="343" y="52"/>
                  <a:pt x="345" y="57"/>
                </a:cubicBezTo>
                <a:cubicBezTo>
                  <a:pt x="370" y="135"/>
                  <a:pt x="370" y="135"/>
                  <a:pt x="370" y="135"/>
                </a:cubicBezTo>
                <a:cubicBezTo>
                  <a:pt x="452" y="135"/>
                  <a:pt x="452" y="135"/>
                  <a:pt x="452" y="135"/>
                </a:cubicBezTo>
                <a:cubicBezTo>
                  <a:pt x="457" y="134"/>
                  <a:pt x="458" y="137"/>
                  <a:pt x="453" y="141"/>
                </a:cubicBezTo>
                <a:close/>
                <a:moveTo>
                  <a:pt x="653" y="103"/>
                </a:moveTo>
                <a:cubicBezTo>
                  <a:pt x="651" y="112"/>
                  <a:pt x="649" y="121"/>
                  <a:pt x="647" y="130"/>
                </a:cubicBezTo>
                <a:cubicBezTo>
                  <a:pt x="644" y="139"/>
                  <a:pt x="641" y="147"/>
                  <a:pt x="638" y="156"/>
                </a:cubicBezTo>
                <a:cubicBezTo>
                  <a:pt x="637" y="158"/>
                  <a:pt x="636" y="159"/>
                  <a:pt x="636" y="161"/>
                </a:cubicBezTo>
                <a:cubicBezTo>
                  <a:pt x="636" y="161"/>
                  <a:pt x="635" y="163"/>
                  <a:pt x="635" y="163"/>
                </a:cubicBezTo>
                <a:cubicBezTo>
                  <a:pt x="634" y="166"/>
                  <a:pt x="634" y="166"/>
                  <a:pt x="634" y="166"/>
                </a:cubicBezTo>
                <a:cubicBezTo>
                  <a:pt x="632" y="171"/>
                  <a:pt x="630" y="175"/>
                  <a:pt x="627" y="179"/>
                </a:cubicBezTo>
                <a:cubicBezTo>
                  <a:pt x="619" y="195"/>
                  <a:pt x="610" y="210"/>
                  <a:pt x="599" y="224"/>
                </a:cubicBezTo>
                <a:cubicBezTo>
                  <a:pt x="599" y="225"/>
                  <a:pt x="598" y="226"/>
                  <a:pt x="598" y="226"/>
                </a:cubicBezTo>
                <a:cubicBezTo>
                  <a:pt x="597" y="227"/>
                  <a:pt x="596" y="228"/>
                  <a:pt x="596" y="229"/>
                </a:cubicBezTo>
                <a:cubicBezTo>
                  <a:pt x="594" y="230"/>
                  <a:pt x="593" y="232"/>
                  <a:pt x="591" y="234"/>
                </a:cubicBezTo>
                <a:cubicBezTo>
                  <a:pt x="588" y="237"/>
                  <a:pt x="585" y="241"/>
                  <a:pt x="582" y="244"/>
                </a:cubicBezTo>
                <a:cubicBezTo>
                  <a:pt x="576" y="251"/>
                  <a:pt x="569" y="257"/>
                  <a:pt x="563" y="263"/>
                </a:cubicBezTo>
                <a:cubicBezTo>
                  <a:pt x="551" y="273"/>
                  <a:pt x="544" y="279"/>
                  <a:pt x="531" y="288"/>
                </a:cubicBezTo>
                <a:cubicBezTo>
                  <a:pt x="520" y="295"/>
                  <a:pt x="509" y="301"/>
                  <a:pt x="497" y="307"/>
                </a:cubicBezTo>
                <a:cubicBezTo>
                  <a:pt x="571" y="244"/>
                  <a:pt x="584" y="159"/>
                  <a:pt x="580" y="97"/>
                </a:cubicBezTo>
                <a:cubicBezTo>
                  <a:pt x="654" y="97"/>
                  <a:pt x="654" y="97"/>
                  <a:pt x="654" y="97"/>
                </a:cubicBezTo>
                <a:cubicBezTo>
                  <a:pt x="653" y="99"/>
                  <a:pt x="653" y="101"/>
                  <a:pt x="653" y="103"/>
                </a:cubicBezTo>
                <a:close/>
                <a:moveTo>
                  <a:pt x="653" y="103"/>
                </a:moveTo>
                <a:cubicBezTo>
                  <a:pt x="653" y="103"/>
                  <a:pt x="653" y="103"/>
                  <a:pt x="653" y="103"/>
                </a:cubicBezTo>
              </a:path>
            </a:pathLst>
          </a:custGeom>
          <a:gradFill>
            <a:gsLst>
              <a:gs pos="0">
                <a:srgbClr val="FE4444"/>
              </a:gs>
              <a:gs pos="100000">
                <a:srgbClr val="FFC000">
                  <a:lumMod val="94000"/>
                  <a:lumOff val="6000"/>
                </a:srgbClr>
              </a:gs>
            </a:gsLst>
            <a:path path="rect">
              <a:fillToRect l="100000" b="100000"/>
            </a:path>
            <a:tileRect t="-100000" r="-100000"/>
          </a:gradFill>
          <a:ln w="9525">
            <a:noFill/>
            <a:round/>
          </a:ln>
          <a:effectLst>
            <a:outerShdw blurRad="50800" dist="508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121920" tIns="60960" rIns="121920" bIns="60960" numCol="1" anchor="t" anchorCtr="0" compatLnSpc="1"/>
          <a:lstStyle/>
          <a:p>
            <a:endParaRPr lang="en-US" sz="2400"/>
          </a:p>
        </p:txBody>
      </p:sp>
      <p:sp>
        <p:nvSpPr>
          <p:cNvPr id="2" name="Text Placeholder 3"/>
          <p:cNvSpPr txBox="1"/>
          <p:nvPr/>
        </p:nvSpPr>
        <p:spPr>
          <a:xfrm>
            <a:off x="1824990" y="5510848"/>
            <a:ext cx="3456305" cy="319405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l">
              <a:lnSpc>
                <a:spcPct val="130000"/>
              </a:lnSpc>
            </a:pPr>
            <a:r>
              <a:rPr lang="zh-CN" altLang="en-US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改变了训练过程中的loss计算</a:t>
            </a:r>
            <a:endParaRPr lang="zh-CN" altLang="en-GB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/>
    </mc:Choice>
    <mc:Fallback xmlns="">
      <p:transition spd="slow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0" y="687070"/>
            <a:ext cx="12192965" cy="694056"/>
            <a:chOff x="0" y="623570"/>
            <a:chExt cx="12192965" cy="694056"/>
          </a:xfrm>
        </p:grpSpPr>
        <p:cxnSp>
          <p:nvCxnSpPr>
            <p:cNvPr id="16" name="直接连接符 15"/>
            <p:cNvCxnSpPr/>
            <p:nvPr/>
          </p:nvCxnSpPr>
          <p:spPr>
            <a:xfrm>
              <a:off x="0" y="1016000"/>
              <a:ext cx="10147300" cy="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 flipH="1">
              <a:off x="10147300" y="723900"/>
              <a:ext cx="183606" cy="29210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>
              <a:off x="10330906" y="723900"/>
              <a:ext cx="134257" cy="544513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 flipH="1">
              <a:off x="10465163" y="976313"/>
              <a:ext cx="183606" cy="29210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>
              <a:off x="10648769" y="976313"/>
              <a:ext cx="75967" cy="341313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 flipH="1">
              <a:off x="10724736" y="632460"/>
              <a:ext cx="194738" cy="67564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>
              <a:off x="10919474" y="623570"/>
              <a:ext cx="87099" cy="39243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>
              <a:off x="11004965" y="1016000"/>
              <a:ext cx="1188000" cy="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组合 23"/>
          <p:cNvGrpSpPr/>
          <p:nvPr/>
        </p:nvGrpSpPr>
        <p:grpSpPr>
          <a:xfrm>
            <a:off x="625262" y="302189"/>
            <a:ext cx="3975100" cy="669156"/>
            <a:chOff x="7192010" y="1640849"/>
            <a:chExt cx="3975100" cy="669156"/>
          </a:xfrm>
        </p:grpSpPr>
        <p:sp>
          <p:nvSpPr>
            <p:cNvPr id="25" name="文本框 24"/>
            <p:cNvSpPr txBox="1"/>
            <p:nvPr/>
          </p:nvSpPr>
          <p:spPr>
            <a:xfrm>
              <a:off x="7192010" y="1640849"/>
              <a:ext cx="3543300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模型指标对比</a:t>
              </a: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7192010" y="2026795"/>
              <a:ext cx="3975100" cy="2832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Model compare in indicators</a:t>
              </a:r>
            </a:p>
          </p:txBody>
        </p:sp>
      </p:grpSp>
      <p:graphicFrame>
        <p:nvGraphicFramePr>
          <p:cNvPr id="4" name="Table 3"/>
          <p:cNvGraphicFramePr/>
          <p:nvPr>
            <p:extLst>
              <p:ext uri="{D42A27DB-BD31-4B8C-83A1-F6EECF244321}">
                <p14:modId xmlns:p14="http://schemas.microsoft.com/office/powerpoint/2010/main" val="2348128026"/>
              </p:ext>
            </p:extLst>
          </p:nvPr>
        </p:nvGraphicFramePr>
        <p:xfrm>
          <a:off x="967740" y="2156460"/>
          <a:ext cx="10256520" cy="3489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13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513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51304">
                  <a:extLst>
                    <a:ext uri="{9D8B030D-6E8A-4147-A177-3AD203B41FA5}">
                      <a16:colId xmlns:a16="http://schemas.microsoft.com/office/drawing/2014/main" val="423741249"/>
                    </a:ext>
                  </a:extLst>
                </a:gridCol>
                <a:gridCol w="20513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5130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16332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800" b="1">
                          <a:solidFill>
                            <a:schemeClr val="bg1"/>
                          </a:solidFill>
                        </a:rPr>
                        <a:t>模型</a:t>
                      </a:r>
                    </a:p>
                  </a:txBody>
                  <a:tcPr marL="0" marR="0" marT="45720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800" b="1" dirty="0" err="1">
                          <a:solidFill>
                            <a:schemeClr val="bg1"/>
                          </a:solidFill>
                        </a:rPr>
                        <a:t>Miou</a:t>
                      </a:r>
                      <a:endParaRPr lang="en-US" sz="2800" b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45720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800" b="1" dirty="0" err="1">
                          <a:solidFill>
                            <a:schemeClr val="bg1"/>
                          </a:solidFill>
                        </a:rPr>
                        <a:t>B</a:t>
                      </a:r>
                      <a:r>
                        <a:rPr lang="en-US" altLang="zh-CN" sz="2800" b="1" dirty="0" err="1">
                          <a:solidFill>
                            <a:schemeClr val="bg1"/>
                          </a:solidFill>
                        </a:rPr>
                        <a:t>iou</a:t>
                      </a:r>
                      <a:endParaRPr lang="en-US" sz="2800" b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45720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800" b="1">
                          <a:solidFill>
                            <a:schemeClr val="bg1"/>
                          </a:solidFill>
                        </a:rPr>
                        <a:t>F</a:t>
                      </a:r>
                      <a:r>
                        <a:rPr lang="en-US" sz="2800" b="1" baseline="-25000">
                          <a:solidFill>
                            <a:schemeClr val="bg1"/>
                          </a:solidFill>
                        </a:rPr>
                        <a:t>β</a:t>
                      </a:r>
                    </a:p>
                  </a:txBody>
                  <a:tcPr marL="0" marR="0" marT="45720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800" b="1">
                          <a:solidFill>
                            <a:schemeClr val="bg1"/>
                          </a:solidFill>
                        </a:rPr>
                        <a:t>Mae</a:t>
                      </a:r>
                    </a:p>
                  </a:txBody>
                  <a:tcPr marL="0" marR="0" marT="45720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6332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000" b="1">
                          <a:solidFill>
                            <a:schemeClr val="bg1"/>
                          </a:solidFill>
                        </a:rPr>
                        <a:t>U</a:t>
                      </a:r>
                      <a:r>
                        <a:rPr lang="en-US" sz="2000" b="1" baseline="30000">
                          <a:solidFill>
                            <a:schemeClr val="bg1"/>
                          </a:solidFill>
                        </a:rPr>
                        <a:t>2</a:t>
                      </a:r>
                      <a:r>
                        <a:rPr lang="en-US" sz="2000" b="1">
                          <a:solidFill>
                            <a:schemeClr val="bg1"/>
                          </a:solidFill>
                        </a:rPr>
                        <a:t>GE-Net(our)</a:t>
                      </a:r>
                    </a:p>
                  </a:txBody>
                  <a:tcPr marL="0" marR="0" marT="45720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000" b="1">
                          <a:solidFill>
                            <a:srgbClr val="FF0000"/>
                          </a:solidFill>
                        </a:rPr>
                        <a:t>0.794</a:t>
                      </a:r>
                    </a:p>
                  </a:txBody>
                  <a:tcPr marL="0" marR="0" marT="45720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000" b="1" dirty="0">
                          <a:solidFill>
                            <a:srgbClr val="FF0000"/>
                          </a:solidFill>
                        </a:rPr>
                        <a:t>0.665</a:t>
                      </a:r>
                    </a:p>
                  </a:txBody>
                  <a:tcPr marL="0" marR="0" marT="45720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000" b="1">
                          <a:solidFill>
                            <a:srgbClr val="FF0000"/>
                          </a:solidFill>
                        </a:rPr>
                        <a:t>0.869</a:t>
                      </a:r>
                    </a:p>
                  </a:txBody>
                  <a:tcPr marL="0" marR="0" marT="45720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000" b="1">
                          <a:solidFill>
                            <a:srgbClr val="FF0000"/>
                          </a:solidFill>
                        </a:rPr>
                        <a:t>0.03</a:t>
                      </a:r>
                    </a:p>
                  </a:txBody>
                  <a:tcPr marL="0" marR="0" marT="45720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6332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000" b="1">
                          <a:solidFill>
                            <a:schemeClr val="bg1"/>
                          </a:solidFill>
                          <a:sym typeface="+mn-ea"/>
                        </a:rPr>
                        <a:t>U</a:t>
                      </a:r>
                      <a:r>
                        <a:rPr lang="en-US" sz="2000" b="1" baseline="30000">
                          <a:solidFill>
                            <a:schemeClr val="bg1"/>
                          </a:solidFill>
                          <a:sym typeface="+mn-ea"/>
                        </a:rPr>
                        <a:t>2</a:t>
                      </a:r>
                      <a:r>
                        <a:rPr lang="en-US" sz="2000" b="1">
                          <a:solidFill>
                            <a:schemeClr val="bg1"/>
                          </a:solidFill>
                          <a:sym typeface="+mn-ea"/>
                        </a:rPr>
                        <a:t>-Netp</a:t>
                      </a:r>
                    </a:p>
                  </a:txBody>
                  <a:tcPr marL="0" marR="0" marT="45720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000" b="1">
                          <a:solidFill>
                            <a:schemeClr val="bg1"/>
                          </a:solidFill>
                        </a:rPr>
                        <a:t>0.737</a:t>
                      </a:r>
                    </a:p>
                  </a:txBody>
                  <a:tcPr marL="0" marR="0" marT="45720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0.610</a:t>
                      </a:r>
                    </a:p>
                  </a:txBody>
                  <a:tcPr marL="0" marR="0" marT="45720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000" b="1">
                          <a:solidFill>
                            <a:schemeClr val="bg1"/>
                          </a:solidFill>
                        </a:rPr>
                        <a:t>0.818</a:t>
                      </a:r>
                    </a:p>
                  </a:txBody>
                  <a:tcPr marL="0" marR="0" marT="45720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0.049</a:t>
                      </a:r>
                    </a:p>
                  </a:txBody>
                  <a:tcPr marL="0" marR="0" marT="45720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 advTm="0"/>
    </mc:Choice>
    <mc:Fallback xmlns="">
      <p:transition spd="slow" advTm="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594225" y="792480"/>
            <a:ext cx="2540000" cy="7683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4400" dirty="0">
                <a:solidFill>
                  <a:schemeClr val="bg1"/>
                </a:solidFill>
              </a:rPr>
              <a:t>成员分工</a:t>
            </a:r>
          </a:p>
        </p:txBody>
      </p:sp>
      <p:sp>
        <p:nvSpPr>
          <p:cNvPr id="13" name="椭圆 12"/>
          <p:cNvSpPr/>
          <p:nvPr/>
        </p:nvSpPr>
        <p:spPr>
          <a:xfrm>
            <a:off x="2332096" y="2423705"/>
            <a:ext cx="1286090" cy="1286090"/>
          </a:xfrm>
          <a:prstGeom prst="ellipse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6472238" y="2423705"/>
            <a:ext cx="1286090" cy="1286090"/>
          </a:xfrm>
          <a:prstGeom prst="ellipse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8481909" y="2426925"/>
            <a:ext cx="1286090" cy="1286090"/>
          </a:xfrm>
          <a:prstGeom prst="ellipse">
            <a:avLst/>
          </a:prstGeom>
          <a:blipFill dpi="0"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4360933" y="2488676"/>
            <a:ext cx="1286090" cy="1286090"/>
          </a:xfrm>
          <a:prstGeom prst="ellipse">
            <a:avLst/>
          </a:prstGeom>
          <a:blipFill dpi="0"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2019300" y="4001770"/>
            <a:ext cx="1706880" cy="1599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>
                <a:solidFill>
                  <a:schemeClr val="bg1"/>
                </a:solidFill>
              </a:rPr>
              <a:t>卢林军</a:t>
            </a:r>
          </a:p>
          <a:p>
            <a:pPr algn="ctr"/>
            <a:endParaRPr lang="zh-CN" altLang="en-US" sz="2000" b="1">
              <a:solidFill>
                <a:schemeClr val="bg1"/>
              </a:solidFill>
            </a:endParaRPr>
          </a:p>
          <a:p>
            <a:pPr algn="ctr"/>
            <a:r>
              <a:rPr lang="zh-CN" altLang="en-US" sz="2000" b="1">
                <a:solidFill>
                  <a:schemeClr val="bg1"/>
                </a:solidFill>
              </a:rPr>
              <a:t>算法总体结构</a:t>
            </a:r>
          </a:p>
          <a:p>
            <a:pPr algn="ctr"/>
            <a:r>
              <a:rPr lang="zh-CN" altLang="en-US" sz="2000" b="1">
                <a:solidFill>
                  <a:schemeClr val="bg1"/>
                </a:solidFill>
              </a:rPr>
              <a:t>数据集筛选</a:t>
            </a:r>
          </a:p>
          <a:p>
            <a:pPr algn="ctr"/>
            <a:r>
              <a:rPr lang="zh-CN" altLang="en-US" b="1">
                <a:solidFill>
                  <a:schemeClr val="bg1"/>
                </a:solidFill>
              </a:rPr>
              <a:t>算法推理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4265295" y="4032885"/>
            <a:ext cx="1554480" cy="181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>
                <a:solidFill>
                  <a:schemeClr val="bg1"/>
                </a:solidFill>
              </a:rPr>
              <a:t>崔子航</a:t>
            </a:r>
          </a:p>
          <a:p>
            <a:pPr algn="ctr"/>
            <a:endParaRPr lang="zh-CN" altLang="en-US" sz="2000" b="1">
              <a:solidFill>
                <a:schemeClr val="bg1"/>
              </a:solidFill>
            </a:endParaRPr>
          </a:p>
          <a:p>
            <a:pPr algn="ctr"/>
            <a:r>
              <a:rPr lang="zh-CN" altLang="en-US" b="1">
                <a:solidFill>
                  <a:schemeClr val="bg1"/>
                </a:solidFill>
                <a:sym typeface="+mn-ea"/>
              </a:rPr>
              <a:t>数据集筛选</a:t>
            </a:r>
            <a:endParaRPr lang="zh-CN" altLang="en-US" b="1">
              <a:solidFill>
                <a:schemeClr val="bg1"/>
              </a:solidFill>
            </a:endParaRPr>
          </a:p>
          <a:p>
            <a:pPr algn="ctr"/>
            <a:r>
              <a:rPr lang="zh-CN" altLang="en-US" b="1">
                <a:solidFill>
                  <a:schemeClr val="bg1"/>
                </a:solidFill>
              </a:rPr>
              <a:t>算法模型设计</a:t>
            </a:r>
          </a:p>
          <a:p>
            <a:pPr algn="ctr"/>
            <a:r>
              <a:rPr lang="zh-CN" altLang="en-US" b="1">
                <a:solidFill>
                  <a:schemeClr val="bg1"/>
                </a:solidFill>
              </a:rPr>
              <a:t>与训练</a:t>
            </a:r>
          </a:p>
          <a:p>
            <a:pPr algn="ctr"/>
            <a:endParaRPr lang="zh-CN" altLang="en-US" b="1">
              <a:solidFill>
                <a:schemeClr val="bg1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472555" y="4032885"/>
            <a:ext cx="1554480" cy="181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>
                <a:solidFill>
                  <a:schemeClr val="bg1"/>
                </a:solidFill>
              </a:rPr>
              <a:t>蔡响</a:t>
            </a:r>
          </a:p>
          <a:p>
            <a:pPr algn="ctr"/>
            <a:endParaRPr lang="zh-CN" altLang="en-US" sz="2000" b="1">
              <a:solidFill>
                <a:schemeClr val="bg1"/>
              </a:solidFill>
            </a:endParaRPr>
          </a:p>
          <a:p>
            <a:pPr algn="ctr"/>
            <a:r>
              <a:rPr lang="zh-CN" altLang="en-US" b="1">
                <a:solidFill>
                  <a:schemeClr val="bg1"/>
                </a:solidFill>
                <a:sym typeface="+mn-ea"/>
              </a:rPr>
              <a:t>数据集筛选</a:t>
            </a:r>
            <a:endParaRPr lang="zh-CN" altLang="en-US" b="1">
              <a:solidFill>
                <a:schemeClr val="bg1"/>
              </a:solidFill>
            </a:endParaRPr>
          </a:p>
          <a:p>
            <a:pPr algn="ctr"/>
            <a:r>
              <a:rPr lang="zh-CN" altLang="en-US" b="1">
                <a:solidFill>
                  <a:schemeClr val="bg1"/>
                </a:solidFill>
              </a:rPr>
              <a:t>算法模型设计</a:t>
            </a:r>
          </a:p>
          <a:p>
            <a:pPr algn="ctr"/>
            <a:r>
              <a:rPr lang="zh-CN" altLang="en-US" b="1">
                <a:solidFill>
                  <a:schemeClr val="bg1"/>
                </a:solidFill>
              </a:rPr>
              <a:t>与训练</a:t>
            </a:r>
          </a:p>
          <a:p>
            <a:pPr algn="ctr"/>
            <a:endParaRPr lang="zh-CN" altLang="en-US" b="1">
              <a:solidFill>
                <a:schemeClr val="bg1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609965" y="4032885"/>
            <a:ext cx="1325880" cy="12604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>
                <a:solidFill>
                  <a:schemeClr val="bg1"/>
                </a:solidFill>
              </a:rPr>
              <a:t>李校青</a:t>
            </a:r>
          </a:p>
          <a:p>
            <a:pPr algn="ctr"/>
            <a:endParaRPr lang="zh-CN" altLang="en-US" sz="2000" b="1">
              <a:solidFill>
                <a:schemeClr val="bg1"/>
              </a:solidFill>
            </a:endParaRPr>
          </a:p>
          <a:p>
            <a:pPr algn="ctr"/>
            <a:r>
              <a:rPr lang="zh-CN" altLang="en-US" b="1">
                <a:solidFill>
                  <a:schemeClr val="bg1"/>
                </a:solidFill>
                <a:sym typeface="+mn-ea"/>
              </a:rPr>
              <a:t>数据集筛选</a:t>
            </a:r>
            <a:endParaRPr lang="en-US" altLang="zh-CN" b="1">
              <a:solidFill>
                <a:schemeClr val="bg1"/>
              </a:solidFill>
            </a:endParaRPr>
          </a:p>
          <a:p>
            <a:pPr algn="ctr"/>
            <a:r>
              <a:rPr lang="en-US" altLang="zh-CN" b="1">
                <a:solidFill>
                  <a:schemeClr val="bg1"/>
                </a:solidFill>
              </a:rPr>
              <a:t>UI</a:t>
            </a:r>
            <a:r>
              <a:rPr lang="zh-CN" altLang="en-US" b="1">
                <a:solidFill>
                  <a:schemeClr val="bg1"/>
                </a:solidFill>
              </a:rPr>
              <a:t>界面实现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 advTm="0"/>
    </mc:Choice>
    <mc:Fallback xmlns="">
      <p:transition spd="slow" advTm="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-457200" y="667385"/>
            <a:ext cx="12192965" cy="694056"/>
            <a:chOff x="0" y="623570"/>
            <a:chExt cx="12192965" cy="694056"/>
          </a:xfrm>
        </p:grpSpPr>
        <p:cxnSp>
          <p:nvCxnSpPr>
            <p:cNvPr id="3" name="直接连接符 2"/>
            <p:cNvCxnSpPr/>
            <p:nvPr/>
          </p:nvCxnSpPr>
          <p:spPr>
            <a:xfrm>
              <a:off x="0" y="1016000"/>
              <a:ext cx="10147300" cy="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 flipH="1">
              <a:off x="10147300" y="723900"/>
              <a:ext cx="183606" cy="29210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>
              <a:off x="10330906" y="723900"/>
              <a:ext cx="134257" cy="544513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 flipH="1">
              <a:off x="10465163" y="976313"/>
              <a:ext cx="183606" cy="29210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>
              <a:off x="10648769" y="976313"/>
              <a:ext cx="75967" cy="341313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 flipH="1">
              <a:off x="10724736" y="632460"/>
              <a:ext cx="194738" cy="67564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/>
            <p:nvPr/>
          </p:nvCxnSpPr>
          <p:spPr>
            <a:xfrm>
              <a:off x="10919474" y="623570"/>
              <a:ext cx="87099" cy="39243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>
              <a:off x="11004965" y="1016000"/>
              <a:ext cx="1188000" cy="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组合 34"/>
          <p:cNvGrpSpPr/>
          <p:nvPr/>
        </p:nvGrpSpPr>
        <p:grpSpPr>
          <a:xfrm>
            <a:off x="168062" y="282504"/>
            <a:ext cx="3975100" cy="669156"/>
            <a:chOff x="7192010" y="1640849"/>
            <a:chExt cx="3975100" cy="669156"/>
          </a:xfrm>
        </p:grpSpPr>
        <p:sp>
          <p:nvSpPr>
            <p:cNvPr id="36" name="文本框 35"/>
            <p:cNvSpPr txBox="1"/>
            <p:nvPr/>
          </p:nvSpPr>
          <p:spPr>
            <a:xfrm>
              <a:off x="7192010" y="1640849"/>
              <a:ext cx="3543300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800" dirty="0">
                  <a:solidFill>
                    <a:prstClr val="white"/>
                  </a:solidFill>
                  <a:cs typeface="+mn-ea"/>
                  <a:sym typeface="+mn-lt"/>
                </a:rPr>
                <a:t>样例</a:t>
              </a:r>
              <a:r>
                <a:rPr lang="zh-CN" altLang="en-US" sz="280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图结果展示</a:t>
              </a:r>
              <a:endPara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7192010" y="2026795"/>
              <a:ext cx="3975100" cy="2832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10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Sample diagram result display</a:t>
              </a:r>
              <a:endPara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pic>
        <p:nvPicPr>
          <p:cNvPr id="46" name="图片 45" descr="0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16490" y="2875280"/>
            <a:ext cx="1906270" cy="1431290"/>
          </a:xfrm>
          <a:prstGeom prst="rect">
            <a:avLst/>
          </a:prstGeom>
        </p:spPr>
      </p:pic>
      <p:pic>
        <p:nvPicPr>
          <p:cNvPr id="6" name="图片 5" descr="0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510" y="1163955"/>
            <a:ext cx="1494790" cy="1470660"/>
          </a:xfrm>
          <a:prstGeom prst="rect">
            <a:avLst/>
          </a:prstGeom>
        </p:spPr>
      </p:pic>
      <p:pic>
        <p:nvPicPr>
          <p:cNvPr id="8" name="图片 7" descr="0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5370" y="1268730"/>
            <a:ext cx="1697990" cy="1109980"/>
          </a:xfrm>
          <a:prstGeom prst="rect">
            <a:avLst/>
          </a:prstGeom>
        </p:spPr>
      </p:pic>
      <p:pic>
        <p:nvPicPr>
          <p:cNvPr id="9" name="图片 8" descr="0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85060" y="1146175"/>
            <a:ext cx="1495425" cy="1493520"/>
          </a:xfrm>
          <a:prstGeom prst="rect">
            <a:avLst/>
          </a:prstGeom>
        </p:spPr>
      </p:pic>
      <p:pic>
        <p:nvPicPr>
          <p:cNvPr id="12" name="图片 11" descr="0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75625" y="1264920"/>
            <a:ext cx="1697990" cy="1113790"/>
          </a:xfrm>
          <a:prstGeom prst="rect">
            <a:avLst/>
          </a:prstGeom>
        </p:spPr>
      </p:pic>
      <p:pic>
        <p:nvPicPr>
          <p:cNvPr id="13" name="图片 12" descr="0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70135" y="1171575"/>
            <a:ext cx="1994535" cy="1329690"/>
          </a:xfrm>
          <a:prstGeom prst="rect">
            <a:avLst/>
          </a:prstGeom>
        </p:spPr>
      </p:pic>
      <p:pic>
        <p:nvPicPr>
          <p:cNvPr id="19" name="图片 18" descr="0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42740" y="885825"/>
            <a:ext cx="2011680" cy="2012950"/>
          </a:xfrm>
          <a:prstGeom prst="rect">
            <a:avLst/>
          </a:prstGeom>
        </p:spPr>
      </p:pic>
      <p:pic>
        <p:nvPicPr>
          <p:cNvPr id="21" name="图片 20" descr="0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0700" y="2905125"/>
            <a:ext cx="1237615" cy="1651000"/>
          </a:xfrm>
          <a:prstGeom prst="rect">
            <a:avLst/>
          </a:prstGeom>
        </p:spPr>
      </p:pic>
      <p:pic>
        <p:nvPicPr>
          <p:cNvPr id="24" name="图片 23" descr="0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93460" y="3003550"/>
            <a:ext cx="1690370" cy="1270000"/>
          </a:xfrm>
          <a:prstGeom prst="rect">
            <a:avLst/>
          </a:prstGeom>
        </p:spPr>
      </p:pic>
      <p:pic>
        <p:nvPicPr>
          <p:cNvPr id="26" name="图片 25" descr="0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604135" y="2905125"/>
            <a:ext cx="1237615" cy="1651000"/>
          </a:xfrm>
          <a:prstGeom prst="rect">
            <a:avLst/>
          </a:prstGeom>
        </p:spPr>
      </p:pic>
      <p:pic>
        <p:nvPicPr>
          <p:cNvPr id="29" name="图片 28" descr="0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540250" y="2925445"/>
            <a:ext cx="1206500" cy="1609090"/>
          </a:xfrm>
          <a:prstGeom prst="rect">
            <a:avLst/>
          </a:prstGeom>
        </p:spPr>
      </p:pic>
      <p:pic>
        <p:nvPicPr>
          <p:cNvPr id="30" name="图片 29" descr="0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074660" y="2997200"/>
            <a:ext cx="1697355" cy="1276350"/>
          </a:xfrm>
          <a:prstGeom prst="rect">
            <a:avLst/>
          </a:prstGeom>
        </p:spPr>
      </p:pic>
      <p:pic>
        <p:nvPicPr>
          <p:cNvPr id="49" name="图片 48" descr="2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93370" y="4730115"/>
            <a:ext cx="1507490" cy="1884680"/>
          </a:xfrm>
          <a:prstGeom prst="rect">
            <a:avLst/>
          </a:prstGeom>
        </p:spPr>
      </p:pic>
      <p:pic>
        <p:nvPicPr>
          <p:cNvPr id="50" name="图片 49" descr="23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107815" y="4544060"/>
            <a:ext cx="1685290" cy="2108200"/>
          </a:xfrm>
          <a:prstGeom prst="rect">
            <a:avLst/>
          </a:prstGeom>
        </p:spPr>
      </p:pic>
      <p:pic>
        <p:nvPicPr>
          <p:cNvPr id="51" name="图片 50" descr="23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430145" y="4684395"/>
            <a:ext cx="1521460" cy="1902460"/>
          </a:xfrm>
          <a:prstGeom prst="rect">
            <a:avLst/>
          </a:prstGeom>
        </p:spPr>
      </p:pic>
      <p:pic>
        <p:nvPicPr>
          <p:cNvPr id="52" name="图片 51" descr="17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269355" y="4716780"/>
            <a:ext cx="1337945" cy="2007870"/>
          </a:xfrm>
          <a:prstGeom prst="rect">
            <a:avLst/>
          </a:prstGeom>
        </p:spPr>
      </p:pic>
      <p:pic>
        <p:nvPicPr>
          <p:cNvPr id="53" name="图片 52" descr="17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878695" y="4246880"/>
            <a:ext cx="2020570" cy="3032760"/>
          </a:xfrm>
          <a:prstGeom prst="rect">
            <a:avLst/>
          </a:prstGeom>
        </p:spPr>
      </p:pic>
      <p:pic>
        <p:nvPicPr>
          <p:cNvPr id="54" name="图片 53" descr="17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259445" y="4733290"/>
            <a:ext cx="1390650" cy="19748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/>
    </mc:Choice>
    <mc:Fallback xmlns="">
      <p:transition spd="slow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0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7575" y="2561590"/>
            <a:ext cx="1967230" cy="1967230"/>
          </a:xfrm>
          <a:prstGeom prst="rect">
            <a:avLst/>
          </a:prstGeom>
        </p:spPr>
      </p:pic>
      <p:pic>
        <p:nvPicPr>
          <p:cNvPr id="13" name="图片 12" descr="0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640" y="2592070"/>
            <a:ext cx="1290320" cy="1933575"/>
          </a:xfrm>
          <a:prstGeom prst="rect">
            <a:avLst/>
          </a:prstGeom>
        </p:spPr>
      </p:pic>
      <p:pic>
        <p:nvPicPr>
          <p:cNvPr id="14" name="图片 13" descr="0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1770" y="5171440"/>
            <a:ext cx="1977390" cy="1316355"/>
          </a:xfrm>
          <a:prstGeom prst="rect">
            <a:avLst/>
          </a:prstGeom>
        </p:spPr>
      </p:pic>
      <p:pic>
        <p:nvPicPr>
          <p:cNvPr id="16" name="图片 15" descr="0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72175" y="4994275"/>
            <a:ext cx="2078990" cy="1493520"/>
          </a:xfrm>
          <a:prstGeom prst="rect">
            <a:avLst/>
          </a:prstGeom>
        </p:spPr>
      </p:pic>
      <p:pic>
        <p:nvPicPr>
          <p:cNvPr id="18" name="图片 17" descr="0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51165" y="2541270"/>
            <a:ext cx="1921510" cy="1990090"/>
          </a:xfrm>
          <a:prstGeom prst="rect">
            <a:avLst/>
          </a:prstGeom>
        </p:spPr>
      </p:pic>
      <p:pic>
        <p:nvPicPr>
          <p:cNvPr id="19" name="图片 18" descr="0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35250" y="2536825"/>
            <a:ext cx="1365250" cy="2044700"/>
          </a:xfrm>
          <a:prstGeom prst="rect">
            <a:avLst/>
          </a:prstGeom>
        </p:spPr>
      </p:pic>
      <p:pic>
        <p:nvPicPr>
          <p:cNvPr id="21" name="图片 20" descr="0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87270" y="5088255"/>
            <a:ext cx="2137410" cy="1430655"/>
          </a:xfrm>
          <a:prstGeom prst="rect">
            <a:avLst/>
          </a:prstGeom>
        </p:spPr>
      </p:pic>
      <p:pic>
        <p:nvPicPr>
          <p:cNvPr id="24" name="图片 23" descr="0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53400" y="5007610"/>
            <a:ext cx="2006600" cy="1511300"/>
          </a:xfrm>
          <a:prstGeom prst="rect">
            <a:avLst/>
          </a:prstGeom>
        </p:spPr>
      </p:pic>
      <p:pic>
        <p:nvPicPr>
          <p:cNvPr id="26" name="图片 25" descr="0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834880" y="2461260"/>
            <a:ext cx="2204720" cy="2079625"/>
          </a:xfrm>
          <a:prstGeom prst="rect">
            <a:avLst/>
          </a:prstGeom>
        </p:spPr>
      </p:pic>
      <p:pic>
        <p:nvPicPr>
          <p:cNvPr id="29" name="图片 28" descr="0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257675" y="2022475"/>
            <a:ext cx="1450340" cy="2172970"/>
          </a:xfrm>
          <a:prstGeom prst="rect">
            <a:avLst/>
          </a:prstGeom>
        </p:spPr>
      </p:pic>
      <p:pic>
        <p:nvPicPr>
          <p:cNvPr id="30" name="图片 29" descr="0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708400" y="4933315"/>
            <a:ext cx="2712720" cy="1703070"/>
          </a:xfrm>
          <a:prstGeom prst="rect">
            <a:avLst/>
          </a:prstGeom>
        </p:spPr>
      </p:pic>
      <p:pic>
        <p:nvPicPr>
          <p:cNvPr id="31" name="图片 30" descr="0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972675" y="4947920"/>
            <a:ext cx="2308225" cy="1609090"/>
          </a:xfrm>
          <a:prstGeom prst="rect">
            <a:avLst/>
          </a:prstGeom>
        </p:spPr>
      </p:pic>
      <p:pic>
        <p:nvPicPr>
          <p:cNvPr id="55" name="图片 54" descr="1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281420" y="521970"/>
            <a:ext cx="1781175" cy="1239520"/>
          </a:xfrm>
          <a:prstGeom prst="rect">
            <a:avLst/>
          </a:prstGeom>
        </p:spPr>
      </p:pic>
      <p:pic>
        <p:nvPicPr>
          <p:cNvPr id="56" name="图片 55" descr="15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91770" y="473710"/>
            <a:ext cx="1978025" cy="1319530"/>
          </a:xfrm>
          <a:prstGeom prst="rect">
            <a:avLst/>
          </a:prstGeom>
        </p:spPr>
      </p:pic>
      <p:pic>
        <p:nvPicPr>
          <p:cNvPr id="57" name="图片 56" descr="15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424680" y="554990"/>
            <a:ext cx="1919605" cy="1280160"/>
          </a:xfrm>
          <a:prstGeom prst="rect">
            <a:avLst/>
          </a:prstGeom>
        </p:spPr>
      </p:pic>
      <p:pic>
        <p:nvPicPr>
          <p:cNvPr id="58" name="图片 57" descr="16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026015" y="525780"/>
            <a:ext cx="1546225" cy="1162050"/>
          </a:xfrm>
          <a:prstGeom prst="rect">
            <a:avLst/>
          </a:prstGeom>
        </p:spPr>
      </p:pic>
      <p:pic>
        <p:nvPicPr>
          <p:cNvPr id="59" name="图片 58" descr="16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354060" y="527685"/>
            <a:ext cx="1641475" cy="1234440"/>
          </a:xfrm>
          <a:prstGeom prst="rect">
            <a:avLst/>
          </a:prstGeom>
        </p:spPr>
      </p:pic>
      <p:pic>
        <p:nvPicPr>
          <p:cNvPr id="60" name="图片 59" descr="15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486660" y="478155"/>
            <a:ext cx="1885950" cy="12579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/>
    </mc:Choice>
    <mc:Fallback xmlns="">
      <p:transition spd="slow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2085" y="2701290"/>
            <a:ext cx="1591310" cy="1591310"/>
          </a:xfrm>
          <a:prstGeom prst="rect">
            <a:avLst/>
          </a:prstGeom>
        </p:spPr>
      </p:pic>
      <p:pic>
        <p:nvPicPr>
          <p:cNvPr id="5" name="图片 4" descr="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715" y="4900930"/>
            <a:ext cx="1751965" cy="1448435"/>
          </a:xfrm>
          <a:prstGeom prst="rect">
            <a:avLst/>
          </a:prstGeom>
        </p:spPr>
      </p:pic>
      <p:pic>
        <p:nvPicPr>
          <p:cNvPr id="12" name="图片 11" descr="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94780" y="4768215"/>
            <a:ext cx="1644015" cy="1644015"/>
          </a:xfrm>
          <a:prstGeom prst="rect">
            <a:avLst/>
          </a:prstGeom>
        </p:spPr>
      </p:pic>
      <p:pic>
        <p:nvPicPr>
          <p:cNvPr id="13" name="图片 12" descr="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19995" y="2451735"/>
            <a:ext cx="1954530" cy="1954530"/>
          </a:xfrm>
          <a:prstGeom prst="rect">
            <a:avLst/>
          </a:prstGeom>
        </p:spPr>
      </p:pic>
      <p:pic>
        <p:nvPicPr>
          <p:cNvPr id="14" name="图片 13" descr="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87825" y="4721225"/>
            <a:ext cx="2357120" cy="1569720"/>
          </a:xfrm>
          <a:prstGeom prst="rect">
            <a:avLst/>
          </a:prstGeom>
        </p:spPr>
      </p:pic>
      <p:pic>
        <p:nvPicPr>
          <p:cNvPr id="16" name="图片 15" descr="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54895" y="4323080"/>
            <a:ext cx="1954530" cy="2089150"/>
          </a:xfrm>
          <a:prstGeom prst="rect">
            <a:avLst/>
          </a:prstGeom>
        </p:spPr>
      </p:pic>
      <p:pic>
        <p:nvPicPr>
          <p:cNvPr id="18" name="图片 17" descr="2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94725" y="2701290"/>
            <a:ext cx="1438910" cy="1591310"/>
          </a:xfrm>
          <a:prstGeom prst="rect">
            <a:avLst/>
          </a:prstGeom>
        </p:spPr>
      </p:pic>
      <p:pic>
        <p:nvPicPr>
          <p:cNvPr id="24" name="图片 23" descr="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07285" y="4835525"/>
            <a:ext cx="1680845" cy="1513840"/>
          </a:xfrm>
          <a:prstGeom prst="rect">
            <a:avLst/>
          </a:prstGeom>
        </p:spPr>
      </p:pic>
      <p:pic>
        <p:nvPicPr>
          <p:cNvPr id="26" name="图片 25" descr="1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467725" y="4714875"/>
            <a:ext cx="1487170" cy="1634490"/>
          </a:xfrm>
          <a:prstGeom prst="rect">
            <a:avLst/>
          </a:prstGeom>
        </p:spPr>
      </p:pic>
      <p:grpSp>
        <p:nvGrpSpPr>
          <p:cNvPr id="32" name="组合 31"/>
          <p:cNvGrpSpPr/>
          <p:nvPr/>
        </p:nvGrpSpPr>
        <p:grpSpPr>
          <a:xfrm>
            <a:off x="332105" y="499745"/>
            <a:ext cx="6041390" cy="1858010"/>
            <a:chOff x="9733" y="3460"/>
            <a:chExt cx="9514" cy="2926"/>
          </a:xfrm>
        </p:grpSpPr>
        <p:pic>
          <p:nvPicPr>
            <p:cNvPr id="29" name="图片 28" descr="21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9733" y="3730"/>
              <a:ext cx="2858" cy="2200"/>
            </a:xfrm>
            <a:prstGeom prst="rect">
              <a:avLst/>
            </a:prstGeom>
          </p:spPr>
        </p:pic>
        <p:pic>
          <p:nvPicPr>
            <p:cNvPr id="30" name="图片 29" descr="21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5549" y="3460"/>
              <a:ext cx="3698" cy="2926"/>
            </a:xfrm>
            <a:prstGeom prst="rect">
              <a:avLst/>
            </a:prstGeom>
          </p:spPr>
        </p:pic>
        <p:pic>
          <p:nvPicPr>
            <p:cNvPr id="31" name="图片 30" descr="21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3047" y="3809"/>
              <a:ext cx="2502" cy="2120"/>
            </a:xfrm>
            <a:prstGeom prst="rect">
              <a:avLst/>
            </a:prstGeom>
          </p:spPr>
        </p:pic>
      </p:grpSp>
      <p:grpSp>
        <p:nvGrpSpPr>
          <p:cNvPr id="67" name="组合 66"/>
          <p:cNvGrpSpPr/>
          <p:nvPr/>
        </p:nvGrpSpPr>
        <p:grpSpPr>
          <a:xfrm>
            <a:off x="6373495" y="624840"/>
            <a:ext cx="5833745" cy="1471930"/>
            <a:chOff x="262" y="4735"/>
            <a:chExt cx="9187" cy="2318"/>
          </a:xfrm>
        </p:grpSpPr>
        <p:pic>
          <p:nvPicPr>
            <p:cNvPr id="51" name="图片 50" descr="12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6335" y="4735"/>
              <a:ext cx="3114" cy="2318"/>
            </a:xfrm>
            <a:prstGeom prst="rect">
              <a:avLst/>
            </a:prstGeom>
          </p:spPr>
        </p:pic>
        <p:pic>
          <p:nvPicPr>
            <p:cNvPr id="52" name="图片 51" descr="12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3518" y="4750"/>
              <a:ext cx="2896" cy="2167"/>
            </a:xfrm>
            <a:prstGeom prst="rect">
              <a:avLst/>
            </a:prstGeom>
          </p:spPr>
        </p:pic>
        <p:pic>
          <p:nvPicPr>
            <p:cNvPr id="66" name="图片 65" descr="12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262" y="4735"/>
              <a:ext cx="2858" cy="2148"/>
            </a:xfrm>
            <a:prstGeom prst="rect">
              <a:avLst/>
            </a:prstGeom>
          </p:spPr>
        </p:pic>
      </p:grpSp>
      <p:grpSp>
        <p:nvGrpSpPr>
          <p:cNvPr id="64" name="组合 63"/>
          <p:cNvGrpSpPr/>
          <p:nvPr/>
        </p:nvGrpSpPr>
        <p:grpSpPr>
          <a:xfrm>
            <a:off x="248920" y="2419985"/>
            <a:ext cx="5918200" cy="1768475"/>
            <a:chOff x="9962" y="4132"/>
            <a:chExt cx="9320" cy="2785"/>
          </a:xfrm>
        </p:grpSpPr>
        <p:pic>
          <p:nvPicPr>
            <p:cNvPr id="40" name="图片 39" descr="09"/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16234" y="4132"/>
              <a:ext cx="3048" cy="2515"/>
            </a:xfrm>
            <a:prstGeom prst="rect">
              <a:avLst/>
            </a:prstGeom>
          </p:spPr>
        </p:pic>
        <p:pic>
          <p:nvPicPr>
            <p:cNvPr id="49" name="图片 48" descr="09"/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9962" y="4751"/>
              <a:ext cx="2842" cy="2166"/>
            </a:xfrm>
            <a:prstGeom prst="rect">
              <a:avLst/>
            </a:prstGeom>
          </p:spPr>
        </p:pic>
        <p:pic>
          <p:nvPicPr>
            <p:cNvPr id="53" name="图片 52" descr="09"/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13048" y="4739"/>
              <a:ext cx="2746" cy="2178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/>
    </mc:Choice>
    <mc:Fallback xmlns="">
      <p:transition spd="slow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60" y="5133975"/>
            <a:ext cx="1845945" cy="1363980"/>
          </a:xfrm>
          <a:prstGeom prst="rect">
            <a:avLst/>
          </a:prstGeom>
        </p:spPr>
      </p:pic>
      <p:pic>
        <p:nvPicPr>
          <p:cNvPr id="14" name="图片 13" descr="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35260" y="2880995"/>
            <a:ext cx="1856740" cy="1392555"/>
          </a:xfrm>
          <a:prstGeom prst="rect">
            <a:avLst/>
          </a:prstGeom>
        </p:spPr>
      </p:pic>
      <p:pic>
        <p:nvPicPr>
          <p:cNvPr id="16" name="图片 15" descr="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8870" y="5133340"/>
            <a:ext cx="2375535" cy="1392555"/>
          </a:xfrm>
          <a:prstGeom prst="rect">
            <a:avLst/>
          </a:prstGeom>
        </p:spPr>
      </p:pic>
      <p:pic>
        <p:nvPicPr>
          <p:cNvPr id="19" name="图片 18" descr="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01685" y="2938145"/>
            <a:ext cx="1659890" cy="1245235"/>
          </a:xfrm>
          <a:prstGeom prst="rect">
            <a:avLst/>
          </a:prstGeom>
        </p:spPr>
      </p:pic>
      <p:pic>
        <p:nvPicPr>
          <p:cNvPr id="21" name="图片 20" descr="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65045" y="5083810"/>
            <a:ext cx="1807845" cy="1419225"/>
          </a:xfrm>
          <a:prstGeom prst="rect">
            <a:avLst/>
          </a:prstGeom>
        </p:spPr>
      </p:pic>
      <p:pic>
        <p:nvPicPr>
          <p:cNvPr id="43" name="图片 42" descr="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0015" y="843915"/>
            <a:ext cx="2018665" cy="1347470"/>
          </a:xfrm>
          <a:prstGeom prst="rect">
            <a:avLst/>
          </a:prstGeom>
        </p:spPr>
      </p:pic>
      <p:pic>
        <p:nvPicPr>
          <p:cNvPr id="45" name="图片 44" descr="14(1)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95830" y="869950"/>
            <a:ext cx="2104390" cy="1404620"/>
          </a:xfrm>
          <a:prstGeom prst="rect">
            <a:avLst/>
          </a:prstGeom>
        </p:spPr>
      </p:pic>
      <p:pic>
        <p:nvPicPr>
          <p:cNvPr id="46" name="图片 45" descr="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04970" y="889000"/>
            <a:ext cx="2193290" cy="1463040"/>
          </a:xfrm>
          <a:prstGeom prst="rect">
            <a:avLst/>
          </a:prstGeom>
        </p:spPr>
      </p:pic>
      <p:pic>
        <p:nvPicPr>
          <p:cNvPr id="68" name="图片 67" descr="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70320" y="835660"/>
            <a:ext cx="1959610" cy="1362710"/>
          </a:xfrm>
          <a:prstGeom prst="rect">
            <a:avLst/>
          </a:prstGeom>
        </p:spPr>
      </p:pic>
      <p:pic>
        <p:nvPicPr>
          <p:cNvPr id="69" name="图片 68" descr="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125075" y="786765"/>
            <a:ext cx="2212975" cy="1461770"/>
          </a:xfrm>
          <a:prstGeom prst="rect">
            <a:avLst/>
          </a:prstGeom>
        </p:spPr>
      </p:pic>
      <p:pic>
        <p:nvPicPr>
          <p:cNvPr id="70" name="图片 69" descr="1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329930" y="810895"/>
            <a:ext cx="2145665" cy="1417320"/>
          </a:xfrm>
          <a:prstGeom prst="rect">
            <a:avLst/>
          </a:prstGeom>
        </p:spPr>
      </p:pic>
      <p:pic>
        <p:nvPicPr>
          <p:cNvPr id="71" name="图片 70" descr="2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79705" y="2931160"/>
            <a:ext cx="1922780" cy="1442720"/>
          </a:xfrm>
          <a:prstGeom prst="rect">
            <a:avLst/>
          </a:prstGeom>
        </p:spPr>
      </p:pic>
      <p:pic>
        <p:nvPicPr>
          <p:cNvPr id="72" name="图片 71" descr="22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041140" y="2781300"/>
            <a:ext cx="2460625" cy="1845310"/>
          </a:xfrm>
          <a:prstGeom prst="rect">
            <a:avLst/>
          </a:prstGeom>
        </p:spPr>
      </p:pic>
      <p:pic>
        <p:nvPicPr>
          <p:cNvPr id="73" name="图片 72" descr="2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289810" y="2931795"/>
            <a:ext cx="1863090" cy="1397000"/>
          </a:xfrm>
          <a:prstGeom prst="rect">
            <a:avLst/>
          </a:prstGeom>
        </p:spPr>
      </p:pic>
      <p:pic>
        <p:nvPicPr>
          <p:cNvPr id="74" name="图片 73" descr="10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420485" y="2938145"/>
            <a:ext cx="1700530" cy="12763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/>
    </mc:Choice>
    <mc:Fallback xmlns="">
      <p:transition spd="slow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624222" y="2007993"/>
            <a:ext cx="7373150" cy="1685735"/>
            <a:chOff x="624222" y="2007993"/>
            <a:chExt cx="7373150" cy="1685735"/>
          </a:xfrm>
        </p:grpSpPr>
        <p:sp>
          <p:nvSpPr>
            <p:cNvPr id="9" name="PA_矩形 6"/>
            <p:cNvSpPr/>
            <p:nvPr>
              <p:custDataLst>
                <p:tags r:id="rId1"/>
              </p:custDataLst>
            </p:nvPr>
          </p:nvSpPr>
          <p:spPr>
            <a:xfrm rot="2700000">
              <a:off x="4245793" y="3520948"/>
              <a:ext cx="172780" cy="1727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cxnSp>
          <p:nvCxnSpPr>
            <p:cNvPr id="10" name="PA_直接连接符 8"/>
            <p:cNvCxnSpPr/>
            <p:nvPr>
              <p:custDataLst>
                <p:tags r:id="rId2"/>
              </p:custDataLst>
            </p:nvPr>
          </p:nvCxnSpPr>
          <p:spPr>
            <a:xfrm flipH="1">
              <a:off x="2726971" y="3607338"/>
              <a:ext cx="1367849" cy="0"/>
            </a:xfrm>
            <a:prstGeom prst="line">
              <a:avLst/>
            </a:prstGeom>
            <a:solidFill>
              <a:schemeClr val="bg1"/>
            </a:solidFill>
            <a:ln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PA_直接连接符 9"/>
            <p:cNvCxnSpPr/>
            <p:nvPr>
              <p:custDataLst>
                <p:tags r:id="rId3"/>
              </p:custDataLst>
            </p:nvPr>
          </p:nvCxnSpPr>
          <p:spPr>
            <a:xfrm flipH="1">
              <a:off x="4584367" y="3607338"/>
              <a:ext cx="1310256" cy="0"/>
            </a:xfrm>
            <a:prstGeom prst="line">
              <a:avLst/>
            </a:prstGeom>
            <a:solidFill>
              <a:schemeClr val="bg1"/>
            </a:solidFill>
            <a:ln>
              <a:gradFill flip="none" rotWithShape="1">
                <a:gsLst>
                  <a:gs pos="100000">
                    <a:schemeClr val="accent1">
                      <a:lumMod val="5000"/>
                      <a:lumOff val="95000"/>
                    </a:schemeClr>
                  </a:gs>
                  <a:gs pos="0">
                    <a:schemeClr val="bg1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文本框 11"/>
            <p:cNvSpPr txBox="1"/>
            <p:nvPr/>
          </p:nvSpPr>
          <p:spPr>
            <a:xfrm>
              <a:off x="624222" y="2403143"/>
              <a:ext cx="737315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 algn="ctr">
                <a:defRPr/>
              </a:pPr>
              <a:r>
                <a:rPr lang="zh-CN" altLang="en-US" sz="6000" spc="100" dirty="0">
                  <a:solidFill>
                    <a:prstClr val="white"/>
                  </a:solidFill>
                  <a:effectLst>
                    <a:outerShdw blurRad="88900" dist="50800" dir="2700000" algn="tl" rotWithShape="0">
                      <a:prstClr val="black">
                        <a:alpha val="65000"/>
                      </a:prstClr>
                    </a:outerShdw>
                  </a:effectLst>
                  <a:cs typeface="+mn-ea"/>
                  <a:sym typeface="+mn-lt"/>
                </a:rPr>
                <a:t>谢谢大家</a:t>
              </a:r>
              <a:endParaRPr kumimoji="0" lang="zh-CN" altLang="en-US" sz="6000" b="0" i="0" u="none" strike="noStrike" kern="1200" cap="none" spc="10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88900" dist="50800" dir="2700000" algn="tl" rotWithShape="0">
                    <a:prstClr val="black">
                      <a:alpha val="65000"/>
                    </a:prstClr>
                  </a:outerShdw>
                </a:effectLst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2796761" y="2007993"/>
              <a:ext cx="302807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3" name="矩形 2"/>
          <p:cNvSpPr/>
          <p:nvPr/>
        </p:nvSpPr>
        <p:spPr>
          <a:xfrm>
            <a:off x="1754047" y="4668399"/>
            <a:ext cx="491192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cs typeface="+mn-ea"/>
                <a:sym typeface="+mn-lt"/>
              </a:rPr>
              <a:t>汇报时间：</a:t>
            </a:r>
            <a:r>
              <a:rPr lang="en-US" altLang="zh-CN" sz="2000" dirty="0">
                <a:solidFill>
                  <a:schemeClr val="bg1"/>
                </a:solidFill>
                <a:cs typeface="+mn-ea"/>
                <a:sym typeface="+mn-lt"/>
              </a:rPr>
              <a:t>2020</a:t>
            </a:r>
            <a:r>
              <a:rPr lang="zh-CN" altLang="en-US" sz="2000" dirty="0">
                <a:solidFill>
                  <a:schemeClr val="bg1"/>
                </a:solidFill>
                <a:cs typeface="+mn-ea"/>
                <a:sym typeface="+mn-lt"/>
              </a:rPr>
              <a:t>年</a:t>
            </a:r>
            <a:r>
              <a:rPr lang="en-US" altLang="zh-CN" sz="2000" dirty="0">
                <a:solidFill>
                  <a:schemeClr val="bg1"/>
                </a:solidFill>
                <a:cs typeface="+mn-ea"/>
                <a:sym typeface="+mn-lt"/>
              </a:rPr>
              <a:t>5</a:t>
            </a:r>
            <a:r>
              <a:rPr lang="zh-CN" altLang="en-US" sz="2000" dirty="0">
                <a:solidFill>
                  <a:schemeClr val="bg1"/>
                </a:solidFill>
                <a:cs typeface="+mn-ea"/>
                <a:sym typeface="+mn-lt"/>
              </a:rPr>
              <a:t>月      汇报</a:t>
            </a:r>
            <a:r>
              <a:rPr lang="zh-CN" altLang="en-US" sz="2000">
                <a:solidFill>
                  <a:schemeClr val="bg1"/>
                </a:solidFill>
                <a:cs typeface="+mn-ea"/>
                <a:sym typeface="+mn-lt"/>
              </a:rPr>
              <a:t>人：卢林军</a:t>
            </a:r>
            <a:endParaRPr lang="zh-CN" altLang="en-US" sz="2000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/>
    </mc:Choice>
    <mc:Fallback xmlns=""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0" y="687070"/>
            <a:ext cx="12192965" cy="694056"/>
            <a:chOff x="0" y="623570"/>
            <a:chExt cx="12192965" cy="694056"/>
          </a:xfrm>
        </p:grpSpPr>
        <p:cxnSp>
          <p:nvCxnSpPr>
            <p:cNvPr id="3" name="直接连接符 2"/>
            <p:cNvCxnSpPr/>
            <p:nvPr/>
          </p:nvCxnSpPr>
          <p:spPr>
            <a:xfrm>
              <a:off x="0" y="1016000"/>
              <a:ext cx="10147300" cy="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直接连接符 3"/>
            <p:cNvCxnSpPr/>
            <p:nvPr/>
          </p:nvCxnSpPr>
          <p:spPr>
            <a:xfrm flipH="1">
              <a:off x="10147300" y="723900"/>
              <a:ext cx="183606" cy="29210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4"/>
            <p:cNvCxnSpPr/>
            <p:nvPr/>
          </p:nvCxnSpPr>
          <p:spPr>
            <a:xfrm>
              <a:off x="10330906" y="723900"/>
              <a:ext cx="134257" cy="544513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/>
            <p:cNvCxnSpPr/>
            <p:nvPr/>
          </p:nvCxnSpPr>
          <p:spPr>
            <a:xfrm flipH="1">
              <a:off x="10465163" y="976313"/>
              <a:ext cx="183606" cy="29210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/>
            <p:nvPr/>
          </p:nvCxnSpPr>
          <p:spPr>
            <a:xfrm>
              <a:off x="10648769" y="976313"/>
              <a:ext cx="75967" cy="341313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/>
            <p:cNvCxnSpPr/>
            <p:nvPr/>
          </p:nvCxnSpPr>
          <p:spPr>
            <a:xfrm flipH="1">
              <a:off x="10724736" y="632460"/>
              <a:ext cx="194738" cy="67564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>
              <a:off x="10919474" y="623570"/>
              <a:ext cx="87099" cy="39243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/>
          </p:nvCxnSpPr>
          <p:spPr>
            <a:xfrm>
              <a:off x="11004965" y="1016000"/>
              <a:ext cx="1188000" cy="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组合 10"/>
          <p:cNvGrpSpPr/>
          <p:nvPr/>
        </p:nvGrpSpPr>
        <p:grpSpPr>
          <a:xfrm>
            <a:off x="625262" y="302189"/>
            <a:ext cx="3975100" cy="656661"/>
            <a:chOff x="7192010" y="1640849"/>
            <a:chExt cx="3975100" cy="656661"/>
          </a:xfrm>
        </p:grpSpPr>
        <p:sp>
          <p:nvSpPr>
            <p:cNvPr id="12" name="文本框 11"/>
            <p:cNvSpPr txBox="1"/>
            <p:nvPr/>
          </p:nvSpPr>
          <p:spPr>
            <a:xfrm>
              <a:off x="7192010" y="1640849"/>
              <a:ext cx="35433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目录</a:t>
              </a: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7192010" y="2026795"/>
              <a:ext cx="3975100" cy="27071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CONTENTS</a:t>
              </a:r>
            </a:p>
          </p:txBody>
        </p:sp>
      </p:grpSp>
      <p:sp>
        <p:nvSpPr>
          <p:cNvPr id="16" name="椭圆 30"/>
          <p:cNvSpPr/>
          <p:nvPr>
            <p:custDataLst>
              <p:tags r:id="rId1"/>
            </p:custDataLst>
          </p:nvPr>
        </p:nvSpPr>
        <p:spPr>
          <a:xfrm rot="1069622">
            <a:off x="3001925" y="2026470"/>
            <a:ext cx="2978614" cy="3245664"/>
          </a:xfrm>
          <a:custGeom>
            <a:avLst/>
            <a:gdLst/>
            <a:ahLst/>
            <a:cxnLst/>
            <a:rect l="l" t="t" r="r" b="b"/>
            <a:pathLst>
              <a:path w="3436648" h="3744044">
                <a:moveTo>
                  <a:pt x="1564626" y="0"/>
                </a:moveTo>
                <a:cubicBezTo>
                  <a:pt x="2598515" y="0"/>
                  <a:pt x="3436648" y="838133"/>
                  <a:pt x="3436648" y="1872022"/>
                </a:cubicBezTo>
                <a:cubicBezTo>
                  <a:pt x="3436648" y="2905911"/>
                  <a:pt x="2598515" y="3744044"/>
                  <a:pt x="1564626" y="3744044"/>
                </a:cubicBezTo>
                <a:cubicBezTo>
                  <a:pt x="1382192" y="3744044"/>
                  <a:pt x="1205852" y="3717948"/>
                  <a:pt x="1039512" y="3667999"/>
                </a:cubicBezTo>
                <a:cubicBezTo>
                  <a:pt x="1150762" y="3690559"/>
                  <a:pt x="1265885" y="3702108"/>
                  <a:pt x="1383706" y="3702108"/>
                </a:cubicBezTo>
                <a:cubicBezTo>
                  <a:pt x="2358045" y="3702108"/>
                  <a:pt x="3147902" y="2912251"/>
                  <a:pt x="3147902" y="1937912"/>
                </a:cubicBezTo>
                <a:cubicBezTo>
                  <a:pt x="3147902" y="963573"/>
                  <a:pt x="2358045" y="173716"/>
                  <a:pt x="1383706" y="173716"/>
                </a:cubicBezTo>
                <a:cubicBezTo>
                  <a:pt x="822226" y="173716"/>
                  <a:pt x="322009" y="436016"/>
                  <a:pt x="0" y="845630"/>
                </a:cubicBezTo>
                <a:cubicBezTo>
                  <a:pt x="333766" y="336060"/>
                  <a:pt x="909951" y="0"/>
                  <a:pt x="1564626" y="0"/>
                </a:cubicBezTo>
                <a:close/>
              </a:path>
            </a:pathLst>
          </a:custGeom>
          <a:solidFill>
            <a:srgbClr val="FCFCFC">
              <a:alpha val="34117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</a14:hiddenLine>
            </a:ext>
          </a:extLst>
        </p:spPr>
        <p:txBody>
          <a:bodyPr anchor="ctr"/>
          <a:lstStyle/>
          <a:p>
            <a:endParaRPr lang="zh-CN" altLang="en-US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9" name="椭圆 30"/>
          <p:cNvSpPr/>
          <p:nvPr>
            <p:custDataLst>
              <p:tags r:id="rId2"/>
            </p:custDataLst>
          </p:nvPr>
        </p:nvSpPr>
        <p:spPr>
          <a:xfrm rot="20530378" flipH="1">
            <a:off x="6037829" y="2166531"/>
            <a:ext cx="2980482" cy="3245664"/>
          </a:xfrm>
          <a:custGeom>
            <a:avLst/>
            <a:gdLst/>
            <a:ahLst/>
            <a:cxnLst/>
            <a:rect l="l" t="t" r="r" b="b"/>
            <a:pathLst>
              <a:path w="3436648" h="3744044">
                <a:moveTo>
                  <a:pt x="1564626" y="0"/>
                </a:moveTo>
                <a:cubicBezTo>
                  <a:pt x="2598515" y="0"/>
                  <a:pt x="3436648" y="838133"/>
                  <a:pt x="3436648" y="1872022"/>
                </a:cubicBezTo>
                <a:cubicBezTo>
                  <a:pt x="3436648" y="2905911"/>
                  <a:pt x="2598515" y="3744044"/>
                  <a:pt x="1564626" y="3744044"/>
                </a:cubicBezTo>
                <a:cubicBezTo>
                  <a:pt x="1382192" y="3744044"/>
                  <a:pt x="1205852" y="3717948"/>
                  <a:pt x="1039512" y="3667999"/>
                </a:cubicBezTo>
                <a:cubicBezTo>
                  <a:pt x="1150762" y="3690559"/>
                  <a:pt x="1265885" y="3702108"/>
                  <a:pt x="1383706" y="3702108"/>
                </a:cubicBezTo>
                <a:cubicBezTo>
                  <a:pt x="2358045" y="3702108"/>
                  <a:pt x="3147902" y="2912251"/>
                  <a:pt x="3147902" y="1937912"/>
                </a:cubicBezTo>
                <a:cubicBezTo>
                  <a:pt x="3147902" y="963573"/>
                  <a:pt x="2358045" y="173716"/>
                  <a:pt x="1383706" y="173716"/>
                </a:cubicBezTo>
                <a:cubicBezTo>
                  <a:pt x="822226" y="173716"/>
                  <a:pt x="322009" y="436016"/>
                  <a:pt x="0" y="845630"/>
                </a:cubicBezTo>
                <a:cubicBezTo>
                  <a:pt x="333766" y="336060"/>
                  <a:pt x="909951" y="0"/>
                  <a:pt x="1564626" y="0"/>
                </a:cubicBezTo>
                <a:close/>
              </a:path>
            </a:pathLst>
          </a:custGeom>
          <a:solidFill>
            <a:srgbClr val="FCFCFC">
              <a:alpha val="34117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</a14:hiddenLine>
            </a:ext>
          </a:extLst>
        </p:spPr>
        <p:txBody>
          <a:bodyPr anchor="ctr"/>
          <a:lstStyle/>
          <a:p>
            <a:endParaRPr lang="zh-CN" altLang="en-US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962660" y="2839085"/>
            <a:ext cx="4170045" cy="644525"/>
            <a:chOff x="1154862" y="3005024"/>
            <a:chExt cx="4171462" cy="644278"/>
          </a:xfrm>
        </p:grpSpPr>
        <p:sp>
          <p:nvSpPr>
            <p:cNvPr id="14" name="圆角矩形 13"/>
            <p:cNvSpPr/>
            <p:nvPr>
              <p:custDataLst>
                <p:tags r:id="rId9"/>
              </p:custDataLst>
            </p:nvPr>
          </p:nvSpPr>
          <p:spPr>
            <a:xfrm>
              <a:off x="1184274" y="3080467"/>
              <a:ext cx="4142050" cy="478072"/>
            </a:xfrm>
            <a:prstGeom prst="roundRect">
              <a:avLst>
                <a:gd name="adj" fmla="val 50000"/>
              </a:avLst>
            </a:prstGeom>
            <a:solidFill>
              <a:srgbClr val="FCFCFC">
                <a:alpha val="34117"/>
              </a:srgbClr>
            </a:solidFill>
            <a:ln w="12700" cap="flat" cmpd="sng">
              <a:solidFill>
                <a:schemeClr val="bg1">
                  <a:alpha val="70000"/>
                </a:schemeClr>
              </a:solidFill>
              <a:bevel/>
            </a:ln>
          </p:spPr>
          <p:txBody>
            <a:bodyPr anchor="ctr"/>
            <a:lstStyle/>
            <a:p>
              <a:endParaRPr lang="zh-CN" altLang="en-US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17" name="椭圆 16"/>
            <p:cNvSpPr/>
            <p:nvPr>
              <p:custDataLst>
                <p:tags r:id="rId10"/>
              </p:custDataLst>
            </p:nvPr>
          </p:nvSpPr>
          <p:spPr>
            <a:xfrm>
              <a:off x="4680179" y="3005024"/>
              <a:ext cx="646145" cy="644278"/>
            </a:xfrm>
            <a:prstGeom prst="ellipse">
              <a:avLst/>
            </a:prstGeom>
            <a:solidFill>
              <a:schemeClr val="bg1">
                <a:alpha val="85000"/>
              </a:schemeClr>
            </a:solidFill>
            <a:ln w="28575">
              <a:solidFill>
                <a:schemeClr val="bg1"/>
              </a:solidFill>
            </a:ln>
          </p:spPr>
          <p:txBody>
            <a:bodyPr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cs typeface="+mn-ea"/>
                  <a:sym typeface="+mn-lt"/>
                </a:rPr>
                <a:t>1</a:t>
              </a:r>
              <a:endParaRPr lang="zh-CN" altLang="en-US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1154862" y="3108403"/>
              <a:ext cx="4171462" cy="460199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400" dirty="0">
                  <a:solidFill>
                    <a:prstClr val="white"/>
                  </a:solidFill>
                  <a:cs typeface="+mn-ea"/>
                  <a:sym typeface="+mn-lt"/>
                </a:rPr>
                <a:t>项目执行</a:t>
              </a: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6770270" y="2840722"/>
            <a:ext cx="4262164" cy="700687"/>
            <a:chOff x="6904336" y="3005024"/>
            <a:chExt cx="4279355" cy="644278"/>
          </a:xfrm>
        </p:grpSpPr>
        <p:sp>
          <p:nvSpPr>
            <p:cNvPr id="20" name="圆角矩形 19"/>
            <p:cNvSpPr/>
            <p:nvPr>
              <p:custDataLst>
                <p:tags r:id="rId7"/>
              </p:custDataLst>
            </p:nvPr>
          </p:nvSpPr>
          <p:spPr>
            <a:xfrm>
              <a:off x="6904337" y="3080467"/>
              <a:ext cx="4106564" cy="478072"/>
            </a:xfrm>
            <a:prstGeom prst="roundRect">
              <a:avLst>
                <a:gd name="adj" fmla="val 50000"/>
              </a:avLst>
            </a:prstGeom>
            <a:solidFill>
              <a:srgbClr val="FCFCFC">
                <a:alpha val="34117"/>
              </a:srgbClr>
            </a:solidFill>
            <a:ln w="12700" cap="flat" cmpd="sng">
              <a:solidFill>
                <a:schemeClr val="bg1">
                  <a:alpha val="70000"/>
                </a:schemeClr>
              </a:solidFill>
              <a:bevel/>
            </a:ln>
          </p:spPr>
          <p:txBody>
            <a:bodyPr anchor="ctr"/>
            <a:lstStyle/>
            <a:p>
              <a:endParaRPr lang="zh-CN" altLang="en-US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21" name="椭圆 20"/>
            <p:cNvSpPr/>
            <p:nvPr>
              <p:custDataLst>
                <p:tags r:id="rId8"/>
              </p:custDataLst>
            </p:nvPr>
          </p:nvSpPr>
          <p:spPr>
            <a:xfrm>
              <a:off x="6904336" y="3005024"/>
              <a:ext cx="644277" cy="644278"/>
            </a:xfrm>
            <a:prstGeom prst="ellipse">
              <a:avLst/>
            </a:prstGeom>
            <a:solidFill>
              <a:schemeClr val="bg1">
                <a:alpha val="85000"/>
              </a:schemeClr>
            </a:solidFill>
            <a:ln w="28575">
              <a:solidFill>
                <a:schemeClr val="bg1"/>
              </a:solidFill>
            </a:ln>
          </p:spPr>
          <p:txBody>
            <a:bodyPr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cs typeface="+mn-ea"/>
                  <a:sym typeface="+mn-lt"/>
                </a:rPr>
                <a:t>3</a:t>
              </a: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6907513" y="3098495"/>
              <a:ext cx="4276178" cy="42331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40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算法优点与展望</a:t>
              </a: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6779654" y="3810000"/>
            <a:ext cx="4318241" cy="700405"/>
            <a:chOff x="6904336" y="4002254"/>
            <a:chExt cx="4341525" cy="646145"/>
          </a:xfrm>
        </p:grpSpPr>
        <p:sp>
          <p:nvSpPr>
            <p:cNvPr id="22" name="圆角矩形 21"/>
            <p:cNvSpPr/>
            <p:nvPr>
              <p:custDataLst>
                <p:tags r:id="rId5"/>
              </p:custDataLst>
            </p:nvPr>
          </p:nvSpPr>
          <p:spPr>
            <a:xfrm>
              <a:off x="6904337" y="4079564"/>
              <a:ext cx="4106564" cy="478072"/>
            </a:xfrm>
            <a:prstGeom prst="roundRect">
              <a:avLst>
                <a:gd name="adj" fmla="val 50000"/>
              </a:avLst>
            </a:prstGeom>
            <a:solidFill>
              <a:srgbClr val="FCFCFC">
                <a:alpha val="34117"/>
              </a:srgbClr>
            </a:solidFill>
            <a:ln w="12700" cap="flat" cmpd="sng">
              <a:solidFill>
                <a:schemeClr val="bg1">
                  <a:alpha val="70000"/>
                </a:schemeClr>
              </a:solidFill>
              <a:bevel/>
            </a:ln>
          </p:spPr>
          <p:txBody>
            <a:bodyPr anchor="ctr"/>
            <a:lstStyle/>
            <a:p>
              <a:endParaRPr lang="zh-CN" altLang="en-US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23" name="椭圆 22"/>
            <p:cNvSpPr/>
            <p:nvPr>
              <p:custDataLst>
                <p:tags r:id="rId6"/>
              </p:custDataLst>
            </p:nvPr>
          </p:nvSpPr>
          <p:spPr>
            <a:xfrm>
              <a:off x="6904336" y="4002254"/>
              <a:ext cx="644277" cy="646145"/>
            </a:xfrm>
            <a:prstGeom prst="ellipse">
              <a:avLst/>
            </a:prstGeom>
            <a:solidFill>
              <a:schemeClr val="bg1">
                <a:alpha val="85000"/>
              </a:schemeClr>
            </a:solidFill>
            <a:ln w="28575">
              <a:solidFill>
                <a:schemeClr val="bg1"/>
              </a:solidFill>
            </a:ln>
          </p:spPr>
          <p:txBody>
            <a:bodyPr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cs typeface="+mn-ea"/>
                  <a:sym typeface="+mn-lt"/>
                </a:rPr>
                <a:t>4</a:t>
              </a: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7074399" y="4112762"/>
              <a:ext cx="4171462" cy="4247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400" dirty="0">
                  <a:solidFill>
                    <a:prstClr val="white"/>
                  </a:solidFill>
                  <a:cs typeface="+mn-ea"/>
                  <a:sym typeface="+mn-lt"/>
                </a:rPr>
                <a:t>达成指标与</a:t>
              </a:r>
              <a:r>
                <a:rPr lang="zh-CN" altLang="en-US" sz="240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结果展示</a:t>
              </a: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574677" y="3834765"/>
            <a:ext cx="4559298" cy="646430"/>
            <a:chOff x="767559" y="4002254"/>
            <a:chExt cx="4558765" cy="646145"/>
          </a:xfrm>
        </p:grpSpPr>
        <p:sp>
          <p:nvSpPr>
            <p:cNvPr id="41" name="圆角矩形 14"/>
            <p:cNvSpPr/>
            <p:nvPr>
              <p:custDataLst>
                <p:tags r:id="rId3"/>
              </p:custDataLst>
            </p:nvPr>
          </p:nvSpPr>
          <p:spPr>
            <a:xfrm>
              <a:off x="1184274" y="4079564"/>
              <a:ext cx="4142050" cy="478072"/>
            </a:xfrm>
            <a:prstGeom prst="roundRect">
              <a:avLst>
                <a:gd name="adj" fmla="val 50000"/>
              </a:avLst>
            </a:prstGeom>
            <a:solidFill>
              <a:srgbClr val="FCFCFC">
                <a:alpha val="34117"/>
              </a:srgbClr>
            </a:solidFill>
            <a:ln w="12700" cap="flat" cmpd="sng">
              <a:solidFill>
                <a:schemeClr val="bg1">
                  <a:alpha val="70000"/>
                </a:schemeClr>
              </a:solidFill>
              <a:bevel/>
            </a:ln>
          </p:spPr>
          <p:txBody>
            <a:bodyPr anchor="ctr"/>
            <a:lstStyle/>
            <a:p>
              <a:endParaRPr lang="zh-CN" altLang="en-US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42" name="椭圆 41"/>
            <p:cNvSpPr/>
            <p:nvPr>
              <p:custDataLst>
                <p:tags r:id="rId4"/>
              </p:custDataLst>
            </p:nvPr>
          </p:nvSpPr>
          <p:spPr>
            <a:xfrm>
              <a:off x="4680179" y="4002254"/>
              <a:ext cx="646145" cy="646145"/>
            </a:xfrm>
            <a:prstGeom prst="ellipse">
              <a:avLst/>
            </a:prstGeom>
            <a:solidFill>
              <a:schemeClr val="bg1">
                <a:alpha val="85000"/>
              </a:schemeClr>
            </a:solidFill>
            <a:ln w="28575">
              <a:solidFill>
                <a:schemeClr val="bg1"/>
              </a:solidFill>
            </a:ln>
          </p:spPr>
          <p:txBody>
            <a:bodyPr anchor="ctr"/>
            <a:lstStyle/>
            <a:p>
              <a:pPr algn="ctr"/>
              <a:r>
                <a:rPr lang="en-US" altLang="zh-CN">
                  <a:solidFill>
                    <a:schemeClr val="tx1"/>
                  </a:solidFill>
                  <a:cs typeface="+mn-ea"/>
                  <a:sym typeface="+mn-lt"/>
                </a:rPr>
                <a:t>2</a:t>
              </a:r>
              <a:endParaRPr lang="zh-CN" altLang="en-US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43" name="文本框 42"/>
            <p:cNvSpPr txBox="1"/>
            <p:nvPr/>
          </p:nvSpPr>
          <p:spPr>
            <a:xfrm>
              <a:off x="767559" y="4079468"/>
              <a:ext cx="4171462" cy="46017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          </a:t>
              </a: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技术路线及实现方案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/>
    </mc:Choice>
    <mc:Fallback xmlns=""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0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4968736" y="2105321"/>
            <a:ext cx="2254528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PART 01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867150" y="2789751"/>
            <a:ext cx="4457700" cy="6451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 algn="ctr">
              <a:defRPr/>
            </a:pPr>
            <a:r>
              <a:rPr lang="zh-CN" altLang="en-US" sz="3600" dirty="0">
                <a:solidFill>
                  <a:prstClr val="white"/>
                </a:solidFill>
                <a:cs typeface="+mn-ea"/>
                <a:sym typeface="+mn-lt"/>
              </a:rPr>
              <a:t>项目执行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2768600" y="3460252"/>
            <a:ext cx="6654800" cy="28321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100" b="0" i="0" kern="200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Project implementation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/>
    </mc:Choice>
    <mc:Fallback xmlns=""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组合 46"/>
          <p:cNvGrpSpPr/>
          <p:nvPr/>
        </p:nvGrpSpPr>
        <p:grpSpPr>
          <a:xfrm>
            <a:off x="0" y="687070"/>
            <a:ext cx="12192965" cy="694056"/>
            <a:chOff x="0" y="623570"/>
            <a:chExt cx="12192965" cy="694056"/>
          </a:xfrm>
        </p:grpSpPr>
        <p:cxnSp>
          <p:nvCxnSpPr>
            <p:cNvPr id="48" name="直接连接符 47"/>
            <p:cNvCxnSpPr/>
            <p:nvPr/>
          </p:nvCxnSpPr>
          <p:spPr>
            <a:xfrm>
              <a:off x="0" y="1016000"/>
              <a:ext cx="10147300" cy="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/>
            <p:cNvCxnSpPr/>
            <p:nvPr/>
          </p:nvCxnSpPr>
          <p:spPr>
            <a:xfrm flipH="1">
              <a:off x="10147300" y="723900"/>
              <a:ext cx="183606" cy="29210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49"/>
            <p:cNvCxnSpPr/>
            <p:nvPr/>
          </p:nvCxnSpPr>
          <p:spPr>
            <a:xfrm>
              <a:off x="10330906" y="723900"/>
              <a:ext cx="134257" cy="544513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/>
            <p:cNvCxnSpPr/>
            <p:nvPr/>
          </p:nvCxnSpPr>
          <p:spPr>
            <a:xfrm flipH="1">
              <a:off x="10465163" y="976313"/>
              <a:ext cx="183606" cy="29210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/>
            <p:cNvCxnSpPr/>
            <p:nvPr/>
          </p:nvCxnSpPr>
          <p:spPr>
            <a:xfrm>
              <a:off x="10648769" y="976313"/>
              <a:ext cx="75967" cy="341313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/>
            <p:cNvCxnSpPr/>
            <p:nvPr/>
          </p:nvCxnSpPr>
          <p:spPr>
            <a:xfrm flipH="1">
              <a:off x="10724736" y="632460"/>
              <a:ext cx="194738" cy="67564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/>
            <p:cNvCxnSpPr/>
            <p:nvPr/>
          </p:nvCxnSpPr>
          <p:spPr>
            <a:xfrm>
              <a:off x="10919474" y="623570"/>
              <a:ext cx="87099" cy="39243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/>
            <p:cNvCxnSpPr/>
            <p:nvPr/>
          </p:nvCxnSpPr>
          <p:spPr>
            <a:xfrm>
              <a:off x="11004965" y="1016000"/>
              <a:ext cx="1188000" cy="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组合 55"/>
          <p:cNvGrpSpPr/>
          <p:nvPr/>
        </p:nvGrpSpPr>
        <p:grpSpPr>
          <a:xfrm>
            <a:off x="625262" y="302189"/>
            <a:ext cx="3975100" cy="669156"/>
            <a:chOff x="7192010" y="1640849"/>
            <a:chExt cx="3975100" cy="669156"/>
          </a:xfrm>
        </p:grpSpPr>
        <p:sp>
          <p:nvSpPr>
            <p:cNvPr id="57" name="文本框 56"/>
            <p:cNvSpPr txBox="1"/>
            <p:nvPr/>
          </p:nvSpPr>
          <p:spPr>
            <a:xfrm>
              <a:off x="7192010" y="1640849"/>
              <a:ext cx="3543300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目标</a:t>
              </a:r>
              <a:r>
                <a:rPr lang="zh-CN" altLang="en-US" sz="280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达成</a:t>
              </a:r>
              <a:endPara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8" name="文本框 57"/>
            <p:cNvSpPr txBox="1"/>
            <p:nvPr/>
          </p:nvSpPr>
          <p:spPr>
            <a:xfrm>
              <a:off x="7192010" y="2026795"/>
              <a:ext cx="3975100" cy="2832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Achieve the goal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4330700" y="1773555"/>
            <a:ext cx="3529965" cy="1644650"/>
            <a:chOff x="759" y="2095"/>
            <a:chExt cx="7755" cy="3521"/>
          </a:xfrm>
        </p:grpSpPr>
        <p:grpSp>
          <p:nvGrpSpPr>
            <p:cNvPr id="23" name="组合 22"/>
            <p:cNvGrpSpPr/>
            <p:nvPr/>
          </p:nvGrpSpPr>
          <p:grpSpPr>
            <a:xfrm>
              <a:off x="759" y="2987"/>
              <a:ext cx="7755" cy="2629"/>
              <a:chOff x="409961" y="2339731"/>
              <a:chExt cx="4924425" cy="1669415"/>
            </a:xfrm>
          </p:grpSpPr>
          <p:pic>
            <p:nvPicPr>
              <p:cNvPr id="25" name="图片 24"/>
              <p:cNvPicPr/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08051" y="2363543"/>
                <a:ext cx="2426335" cy="162179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6" name="图片 25"/>
              <p:cNvPicPr/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9961" y="2339731"/>
                <a:ext cx="2498090" cy="166941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36" name="文本框 35"/>
            <p:cNvSpPr txBox="1"/>
            <p:nvPr/>
          </p:nvSpPr>
          <p:spPr>
            <a:xfrm>
              <a:off x="3301" y="2095"/>
              <a:ext cx="3907" cy="7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schemeClr val="bg1"/>
                  </a:solidFill>
                </a:rPr>
                <a:t>多对象主体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7997825" y="1773555"/>
            <a:ext cx="3935730" cy="1591310"/>
            <a:chOff x="9355" y="2145"/>
            <a:chExt cx="6198" cy="2506"/>
          </a:xfrm>
        </p:grpSpPr>
        <p:grpSp>
          <p:nvGrpSpPr>
            <p:cNvPr id="27" name="组合 26"/>
            <p:cNvGrpSpPr/>
            <p:nvPr/>
          </p:nvGrpSpPr>
          <p:grpSpPr>
            <a:xfrm>
              <a:off x="9355" y="2834"/>
              <a:ext cx="6198" cy="1817"/>
              <a:chOff x="5983706" y="2237914"/>
              <a:chExt cx="4979317" cy="1672261"/>
            </a:xfrm>
          </p:grpSpPr>
          <p:pic>
            <p:nvPicPr>
              <p:cNvPr id="28" name="图片 27"/>
              <p:cNvPicPr/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83706" y="2240761"/>
                <a:ext cx="2498090" cy="166941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9" name="图片 28"/>
              <p:cNvPicPr/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494205" y="2237914"/>
                <a:ext cx="2468818" cy="165029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40" name="文本框 39"/>
            <p:cNvSpPr txBox="1"/>
            <p:nvPr/>
          </p:nvSpPr>
          <p:spPr>
            <a:xfrm>
              <a:off x="11376" y="2145"/>
              <a:ext cx="2812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schemeClr val="bg1"/>
                  </a:solidFill>
                </a:rPr>
                <a:t>发丝与类发丝</a:t>
              </a: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4561205" y="4435475"/>
            <a:ext cx="2748915" cy="2123439"/>
            <a:chOff x="2225" y="5749"/>
            <a:chExt cx="4936" cy="4484"/>
          </a:xfrm>
        </p:grpSpPr>
        <p:grpSp>
          <p:nvGrpSpPr>
            <p:cNvPr id="30" name="组合 29"/>
            <p:cNvGrpSpPr/>
            <p:nvPr/>
          </p:nvGrpSpPr>
          <p:grpSpPr>
            <a:xfrm>
              <a:off x="2225" y="6581"/>
              <a:ext cx="4936" cy="3652"/>
              <a:chOff x="1232168" y="4267445"/>
              <a:chExt cx="3134360" cy="2319020"/>
            </a:xfrm>
          </p:grpSpPr>
          <p:pic>
            <p:nvPicPr>
              <p:cNvPr id="31" name="图片 30"/>
              <p:cNvPicPr/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32168" y="4267445"/>
                <a:ext cx="1558290" cy="231076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2" name="图片 31"/>
              <p:cNvPicPr/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2208" y="4296655"/>
                <a:ext cx="1544320" cy="228981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41" name="文本框 40"/>
            <p:cNvSpPr txBox="1"/>
            <p:nvPr/>
          </p:nvSpPr>
          <p:spPr>
            <a:xfrm>
              <a:off x="3312" y="5749"/>
              <a:ext cx="3693" cy="7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schemeClr val="bg1"/>
                  </a:solidFill>
                </a:rPr>
                <a:t>主体部分被遮挡</a:t>
              </a: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8290560" y="4435475"/>
            <a:ext cx="3331845" cy="2017395"/>
            <a:chOff x="9639" y="5815"/>
            <a:chExt cx="7335" cy="4409"/>
          </a:xfrm>
        </p:grpSpPr>
        <p:grpSp>
          <p:nvGrpSpPr>
            <p:cNvPr id="33" name="组合 32"/>
            <p:cNvGrpSpPr/>
            <p:nvPr/>
          </p:nvGrpSpPr>
          <p:grpSpPr>
            <a:xfrm>
              <a:off x="9639" y="6707"/>
              <a:ext cx="7335" cy="3517"/>
              <a:chOff x="5997590" y="4485786"/>
              <a:chExt cx="4657898" cy="2233157"/>
            </a:xfrm>
          </p:grpSpPr>
          <p:pic>
            <p:nvPicPr>
              <p:cNvPr id="34" name="图片 33"/>
              <p:cNvPicPr/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97590" y="4485786"/>
                <a:ext cx="2342915" cy="223315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5" name="图片 34"/>
              <p:cNvPicPr/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340505" y="4485786"/>
                <a:ext cx="2314983" cy="220653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42" name="文本框 41"/>
            <p:cNvSpPr txBox="1"/>
            <p:nvPr/>
          </p:nvSpPr>
          <p:spPr>
            <a:xfrm>
              <a:off x="11116" y="5815"/>
              <a:ext cx="4776" cy="8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schemeClr val="bg1"/>
                  </a:solidFill>
                </a:rPr>
                <a:t>主体颜色接近背景</a:t>
              </a: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841375" y="4435475"/>
            <a:ext cx="3110865" cy="2017395"/>
            <a:chOff x="885" y="6486"/>
            <a:chExt cx="5427" cy="3850"/>
          </a:xfrm>
        </p:grpSpPr>
        <p:grpSp>
          <p:nvGrpSpPr>
            <p:cNvPr id="11" name="组合 10"/>
            <p:cNvGrpSpPr/>
            <p:nvPr/>
          </p:nvGrpSpPr>
          <p:grpSpPr>
            <a:xfrm>
              <a:off x="885" y="7322"/>
              <a:ext cx="5427" cy="3014"/>
              <a:chOff x="768538" y="2703034"/>
              <a:chExt cx="3446288" cy="1913681"/>
            </a:xfrm>
          </p:grpSpPr>
          <p:pic>
            <p:nvPicPr>
              <p:cNvPr id="12" name="图片 11"/>
              <p:cNvPicPr/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8538" y="2711216"/>
                <a:ext cx="1719377" cy="190549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3" name="图片 12"/>
              <p:cNvPicPr/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87915" y="2703034"/>
                <a:ext cx="1726911" cy="191368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6" name="文本框 15"/>
            <p:cNvSpPr txBox="1"/>
            <p:nvPr/>
          </p:nvSpPr>
          <p:spPr>
            <a:xfrm>
              <a:off x="2012" y="6486"/>
              <a:ext cx="3176" cy="7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>
                  <a:solidFill>
                    <a:schemeClr val="bg1"/>
                  </a:solidFill>
                </a:rPr>
                <a:t>主体部分镂空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1117600" y="2174240"/>
            <a:ext cx="2218567" cy="1604645"/>
            <a:chOff x="1620" y="3284"/>
            <a:chExt cx="3662" cy="2725"/>
          </a:xfrm>
        </p:grpSpPr>
        <p:pic>
          <p:nvPicPr>
            <p:cNvPr id="7" name="Picture 6" descr="mat_05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464" y="3284"/>
              <a:ext cx="1818" cy="2725"/>
            </a:xfrm>
            <a:prstGeom prst="rect">
              <a:avLst/>
            </a:prstGeom>
          </p:spPr>
        </p:pic>
        <p:pic>
          <p:nvPicPr>
            <p:cNvPr id="8" name="Picture 7" descr="05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620" y="3285"/>
              <a:ext cx="1818" cy="2724"/>
            </a:xfrm>
            <a:prstGeom prst="rect">
              <a:avLst/>
            </a:prstGeom>
          </p:spPr>
        </p:pic>
      </p:grpSp>
      <p:sp>
        <p:nvSpPr>
          <p:cNvPr id="10" name="文本框 35"/>
          <p:cNvSpPr txBox="1"/>
          <p:nvPr/>
        </p:nvSpPr>
        <p:spPr>
          <a:xfrm>
            <a:off x="1416029" y="1720215"/>
            <a:ext cx="17784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</a:rPr>
              <a:t>单对象主体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/>
    </mc:Choice>
    <mc:Fallback xmlns="">
      <p:transition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6608445" y="306705"/>
            <a:ext cx="4703445" cy="2284095"/>
            <a:chOff x="13480" y="485"/>
            <a:chExt cx="4646" cy="3892"/>
          </a:xfrm>
        </p:grpSpPr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75" y="1376"/>
              <a:ext cx="2251" cy="3001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80" y="1363"/>
              <a:ext cx="2251" cy="3001"/>
            </a:xfrm>
            <a:prstGeom prst="rect">
              <a:avLst/>
            </a:prstGeom>
          </p:spPr>
        </p:pic>
        <p:sp>
          <p:nvSpPr>
            <p:cNvPr id="17" name="文本框 16"/>
            <p:cNvSpPr txBox="1"/>
            <p:nvPr/>
          </p:nvSpPr>
          <p:spPr>
            <a:xfrm>
              <a:off x="14831" y="485"/>
              <a:ext cx="2088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>
                  <a:solidFill>
                    <a:schemeClr val="bg1"/>
                  </a:solidFill>
                </a:rPr>
                <a:t>半透明主体</a:t>
              </a:r>
            </a:p>
          </p:txBody>
        </p:sp>
      </p:grpSp>
      <p:pic>
        <p:nvPicPr>
          <p:cNvPr id="18" name="图片 17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960" y="862965"/>
            <a:ext cx="2665095" cy="172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图片 18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9550" y="724535"/>
            <a:ext cx="3570605" cy="2046605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文本框 19"/>
          <p:cNvSpPr txBox="1"/>
          <p:nvPr/>
        </p:nvSpPr>
        <p:spPr>
          <a:xfrm>
            <a:off x="1906270" y="306705"/>
            <a:ext cx="18357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</a:rPr>
              <a:t>小物体主体</a:t>
            </a:r>
          </a:p>
        </p:txBody>
      </p:sp>
      <p:pic>
        <p:nvPicPr>
          <p:cNvPr id="2" name="图片 51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630" y="3263900"/>
            <a:ext cx="5147310" cy="3167380"/>
          </a:xfrm>
          <a:prstGeom prst="rect">
            <a:avLst/>
          </a:prstGeom>
        </p:spPr>
      </p:pic>
      <p:pic>
        <p:nvPicPr>
          <p:cNvPr id="4" name="图片 51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3760" y="3263900"/>
            <a:ext cx="5147310" cy="316738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338955" y="2794635"/>
            <a:ext cx="24682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>
                <a:solidFill>
                  <a:schemeClr val="bg1"/>
                </a:solidFill>
              </a:rPr>
              <a:t>4K</a:t>
            </a:r>
            <a:r>
              <a:rPr lang="zh-CN" altLang="en-US" b="1">
                <a:solidFill>
                  <a:schemeClr val="bg1"/>
                </a:solidFill>
              </a:rPr>
              <a:t>图像推理时间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/>
    </mc:Choice>
    <mc:Fallback xmlns="">
      <p:transition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0" y="687070"/>
            <a:ext cx="12192965" cy="694056"/>
            <a:chOff x="0" y="623570"/>
            <a:chExt cx="12192965" cy="694056"/>
          </a:xfrm>
        </p:grpSpPr>
        <p:cxnSp>
          <p:nvCxnSpPr>
            <p:cNvPr id="22" name="直接连接符 21"/>
            <p:cNvCxnSpPr/>
            <p:nvPr/>
          </p:nvCxnSpPr>
          <p:spPr>
            <a:xfrm>
              <a:off x="0" y="1016000"/>
              <a:ext cx="10147300" cy="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 flipH="1">
              <a:off x="10147300" y="723900"/>
              <a:ext cx="183606" cy="29210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>
              <a:off x="10330906" y="723900"/>
              <a:ext cx="134257" cy="544513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 flipH="1">
              <a:off x="10465163" y="976313"/>
              <a:ext cx="183606" cy="29210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/>
          </p:nvCxnSpPr>
          <p:spPr>
            <a:xfrm>
              <a:off x="10648769" y="976313"/>
              <a:ext cx="75967" cy="341313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/>
            <p:nvPr/>
          </p:nvCxnSpPr>
          <p:spPr>
            <a:xfrm flipH="1">
              <a:off x="10724736" y="632460"/>
              <a:ext cx="194738" cy="67564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>
              <a:off x="10919474" y="623570"/>
              <a:ext cx="87099" cy="39243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>
              <a:off x="11004965" y="1016000"/>
              <a:ext cx="1188000" cy="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组合 29"/>
          <p:cNvGrpSpPr/>
          <p:nvPr/>
        </p:nvGrpSpPr>
        <p:grpSpPr>
          <a:xfrm>
            <a:off x="625262" y="302189"/>
            <a:ext cx="3975100" cy="669156"/>
            <a:chOff x="7192010" y="1640849"/>
            <a:chExt cx="3975100" cy="669156"/>
          </a:xfrm>
        </p:grpSpPr>
        <p:sp>
          <p:nvSpPr>
            <p:cNvPr id="31" name="文本框 30"/>
            <p:cNvSpPr txBox="1"/>
            <p:nvPr/>
          </p:nvSpPr>
          <p:spPr>
            <a:xfrm>
              <a:off x="7192010" y="1640849"/>
              <a:ext cx="3543300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执行过程</a:t>
              </a:r>
              <a:endPara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7192010" y="2026795"/>
              <a:ext cx="3975100" cy="2832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Execution process</a:t>
              </a:r>
            </a:p>
          </p:txBody>
        </p:sp>
      </p:grpSp>
      <p:pic>
        <p:nvPicPr>
          <p:cNvPr id="40" name="图片 39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2841" y="3397827"/>
            <a:ext cx="684280" cy="543891"/>
          </a:xfrm>
          <a:prstGeom prst="rect">
            <a:avLst/>
          </a:prstGeom>
        </p:spPr>
      </p:pic>
      <p:sp>
        <p:nvSpPr>
          <p:cNvPr id="41" name="文本框 40"/>
          <p:cNvSpPr txBox="1"/>
          <p:nvPr/>
        </p:nvSpPr>
        <p:spPr>
          <a:xfrm>
            <a:off x="1168742" y="4031819"/>
            <a:ext cx="12618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</a:rPr>
              <a:t>待分割的图像</a:t>
            </a:r>
          </a:p>
        </p:txBody>
      </p:sp>
      <p:pic>
        <p:nvPicPr>
          <p:cNvPr id="42" name="图片 41"/>
          <p:cNvPicPr>
            <a:picLocks noChangeAspect="1"/>
          </p:cNvPicPr>
          <p:nvPr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7993" y="3335279"/>
            <a:ext cx="684280" cy="668985"/>
          </a:xfrm>
          <a:prstGeom prst="rect">
            <a:avLst/>
          </a:prstGeom>
        </p:spPr>
      </p:pic>
      <p:sp>
        <p:nvSpPr>
          <p:cNvPr id="43" name="文本框 42"/>
          <p:cNvSpPr txBox="1"/>
          <p:nvPr/>
        </p:nvSpPr>
        <p:spPr>
          <a:xfrm>
            <a:off x="2848271" y="4029204"/>
            <a:ext cx="12618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</a:rPr>
              <a:t>软件前端交互</a:t>
            </a:r>
          </a:p>
        </p:txBody>
      </p:sp>
      <p:cxnSp>
        <p:nvCxnSpPr>
          <p:cNvPr id="44" name="直接箭头连接符 43"/>
          <p:cNvCxnSpPr/>
          <p:nvPr/>
        </p:nvCxnSpPr>
        <p:spPr>
          <a:xfrm flipV="1">
            <a:off x="2239649" y="3675394"/>
            <a:ext cx="825814" cy="11245"/>
          </a:xfrm>
          <a:prstGeom prst="straightConnector1">
            <a:avLst/>
          </a:prstGeom>
          <a:ln w="50800"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45" name="图片 44"/>
          <p:cNvPicPr>
            <a:picLocks noChangeAspect="1"/>
          </p:cNvPicPr>
          <p:nvPr/>
        </p:nvPicPr>
        <p:blipFill>
          <a:blip r:embed="rId5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1654" y="1650250"/>
            <a:ext cx="616959" cy="579970"/>
          </a:xfrm>
          <a:prstGeom prst="rect">
            <a:avLst/>
          </a:prstGeom>
        </p:spPr>
      </p:pic>
      <p:cxnSp>
        <p:nvCxnSpPr>
          <p:cNvPr id="46" name="直接箭头连接符 45"/>
          <p:cNvCxnSpPr/>
          <p:nvPr/>
        </p:nvCxnSpPr>
        <p:spPr>
          <a:xfrm>
            <a:off x="3490133" y="2324244"/>
            <a:ext cx="0" cy="932170"/>
          </a:xfrm>
          <a:prstGeom prst="straightConnector1">
            <a:avLst/>
          </a:prstGeom>
          <a:ln w="50800"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文本框 46"/>
          <p:cNvSpPr txBox="1"/>
          <p:nvPr/>
        </p:nvSpPr>
        <p:spPr>
          <a:xfrm>
            <a:off x="3565531" y="2573520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</a:rPr>
              <a:t>模型载入</a:t>
            </a:r>
          </a:p>
        </p:txBody>
      </p:sp>
      <p:pic>
        <p:nvPicPr>
          <p:cNvPr id="48" name="图片 47"/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5255" y="3329306"/>
            <a:ext cx="847539" cy="828596"/>
          </a:xfrm>
          <a:prstGeom prst="rect">
            <a:avLst/>
          </a:prstGeom>
        </p:spPr>
      </p:pic>
      <p:sp>
        <p:nvSpPr>
          <p:cNvPr id="49" name="文本框 48"/>
          <p:cNvSpPr txBox="1"/>
          <p:nvPr/>
        </p:nvSpPr>
        <p:spPr>
          <a:xfrm>
            <a:off x="4571554" y="4034251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</a:rPr>
              <a:t>图像前处理</a:t>
            </a:r>
          </a:p>
        </p:txBody>
      </p:sp>
      <p:cxnSp>
        <p:nvCxnSpPr>
          <p:cNvPr id="50" name="直接箭头连接符 49"/>
          <p:cNvCxnSpPr/>
          <p:nvPr/>
        </p:nvCxnSpPr>
        <p:spPr>
          <a:xfrm>
            <a:off x="3928731" y="3681016"/>
            <a:ext cx="832809" cy="1"/>
          </a:xfrm>
          <a:prstGeom prst="straightConnector1">
            <a:avLst/>
          </a:prstGeom>
          <a:ln w="50800"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1" name="直接箭头连接符 50"/>
          <p:cNvCxnSpPr/>
          <p:nvPr/>
        </p:nvCxnSpPr>
        <p:spPr>
          <a:xfrm>
            <a:off x="5542795" y="3681016"/>
            <a:ext cx="832809" cy="1"/>
          </a:xfrm>
          <a:prstGeom prst="straightConnector1">
            <a:avLst/>
          </a:prstGeom>
          <a:ln w="50800"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52" name="图片 51"/>
          <p:cNvPicPr>
            <a:picLocks noChangeAspect="1"/>
          </p:cNvPicPr>
          <p:nvPr/>
        </p:nvPicPr>
        <p:blipFill>
          <a:blip r:embed="rId7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3139" y="3317554"/>
            <a:ext cx="700967" cy="685299"/>
          </a:xfrm>
          <a:prstGeom prst="rect">
            <a:avLst/>
          </a:prstGeom>
        </p:spPr>
      </p:pic>
      <p:sp>
        <p:nvSpPr>
          <p:cNvPr id="53" name="文本框 52"/>
          <p:cNvSpPr txBox="1"/>
          <p:nvPr/>
        </p:nvSpPr>
        <p:spPr>
          <a:xfrm>
            <a:off x="6350543" y="4031819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</a:rPr>
              <a:t>模型推理</a:t>
            </a:r>
          </a:p>
        </p:txBody>
      </p:sp>
      <p:pic>
        <p:nvPicPr>
          <p:cNvPr id="54" name="图片 53"/>
          <p:cNvPicPr>
            <a:picLocks noChangeAspect="1"/>
          </p:cNvPicPr>
          <p:nvPr/>
        </p:nvPicPr>
        <p:blipFill>
          <a:blip r:embed="rId8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1725" y="3281353"/>
            <a:ext cx="777001" cy="759634"/>
          </a:xfrm>
          <a:prstGeom prst="rect">
            <a:avLst/>
          </a:prstGeom>
        </p:spPr>
      </p:pic>
      <p:cxnSp>
        <p:nvCxnSpPr>
          <p:cNvPr id="55" name="直接箭头连接符 54"/>
          <p:cNvCxnSpPr/>
          <p:nvPr/>
        </p:nvCxnSpPr>
        <p:spPr>
          <a:xfrm>
            <a:off x="7212946" y="3681016"/>
            <a:ext cx="832809" cy="1"/>
          </a:xfrm>
          <a:prstGeom prst="straightConnector1">
            <a:avLst/>
          </a:prstGeom>
          <a:ln w="50800"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6" name="文本框 55"/>
          <p:cNvSpPr txBox="1"/>
          <p:nvPr/>
        </p:nvSpPr>
        <p:spPr>
          <a:xfrm>
            <a:off x="7872755" y="4029204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</a:rPr>
              <a:t>图像后处理</a:t>
            </a:r>
          </a:p>
        </p:txBody>
      </p:sp>
      <p:grpSp>
        <p:nvGrpSpPr>
          <p:cNvPr id="57" name="组合 56"/>
          <p:cNvGrpSpPr/>
          <p:nvPr/>
        </p:nvGrpSpPr>
        <p:grpSpPr>
          <a:xfrm>
            <a:off x="9741346" y="3415180"/>
            <a:ext cx="683056" cy="542918"/>
            <a:chOff x="10875543" y="6048418"/>
            <a:chExt cx="835200" cy="679024"/>
          </a:xfrm>
        </p:grpSpPr>
        <p:sp>
          <p:nvSpPr>
            <p:cNvPr id="64" name="矩形: 圆角 63"/>
            <p:cNvSpPr/>
            <p:nvPr/>
          </p:nvSpPr>
          <p:spPr>
            <a:xfrm>
              <a:off x="10893543" y="6054853"/>
              <a:ext cx="799200" cy="644400"/>
            </a:xfrm>
            <a:prstGeom prst="roundRect">
              <a:avLst/>
            </a:prstGeom>
            <a:solidFill>
              <a:schemeClr val="tx1"/>
            </a:solidFill>
            <a:ln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65" name="图片 64"/>
            <p:cNvPicPr>
              <a:picLocks noChangeAspect="1"/>
            </p:cNvPicPr>
            <p:nvPr/>
          </p:nvPicPr>
          <p:blipFill>
            <a:blip r:embed="rId9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75543" y="6048418"/>
              <a:ext cx="835200" cy="679024"/>
            </a:xfrm>
            <a:prstGeom prst="rect">
              <a:avLst/>
            </a:prstGeom>
          </p:spPr>
        </p:pic>
      </p:grpSp>
      <p:cxnSp>
        <p:nvCxnSpPr>
          <p:cNvPr id="58" name="直接箭头连接符 57"/>
          <p:cNvCxnSpPr/>
          <p:nvPr/>
        </p:nvCxnSpPr>
        <p:spPr>
          <a:xfrm>
            <a:off x="8808314" y="3681016"/>
            <a:ext cx="832809" cy="1"/>
          </a:xfrm>
          <a:prstGeom prst="straightConnector1">
            <a:avLst/>
          </a:prstGeom>
          <a:ln w="50800"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9" name="文本框 58"/>
          <p:cNvSpPr txBox="1"/>
          <p:nvPr/>
        </p:nvSpPr>
        <p:spPr>
          <a:xfrm>
            <a:off x="9441013" y="4028984"/>
            <a:ext cx="12618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</a:rPr>
              <a:t>前景图像掩码</a:t>
            </a:r>
          </a:p>
        </p:txBody>
      </p:sp>
      <p:pic>
        <p:nvPicPr>
          <p:cNvPr id="60" name="图片 59"/>
          <p:cNvPicPr>
            <a:picLocks noChangeAspect="1"/>
          </p:cNvPicPr>
          <p:nvPr/>
        </p:nvPicPr>
        <p:blipFill>
          <a:blip r:embed="rId10">
            <a:biLevel thresh="25000"/>
          </a:blip>
          <a:stretch>
            <a:fillRect/>
          </a:stretch>
        </p:blipFill>
        <p:spPr>
          <a:xfrm>
            <a:off x="5535307" y="5570959"/>
            <a:ext cx="683056" cy="4420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61" name="连接符: 肘形 60"/>
          <p:cNvCxnSpPr>
            <a:stCxn id="41" idx="2"/>
          </p:cNvCxnSpPr>
          <p:nvPr/>
        </p:nvCxnSpPr>
        <p:spPr>
          <a:xfrm rot="16200000" flipH="1">
            <a:off x="2842620" y="3296660"/>
            <a:ext cx="1452407" cy="3538278"/>
          </a:xfrm>
          <a:prstGeom prst="bentConnector2">
            <a:avLst/>
          </a:prstGeom>
          <a:ln w="50800"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连接符: 肘形 61"/>
          <p:cNvCxnSpPr>
            <a:stCxn id="59" idx="2"/>
          </p:cNvCxnSpPr>
          <p:nvPr/>
        </p:nvCxnSpPr>
        <p:spPr>
          <a:xfrm rot="5400000">
            <a:off x="7534927" y="3254973"/>
            <a:ext cx="1455241" cy="3618816"/>
          </a:xfrm>
          <a:prstGeom prst="bentConnector2">
            <a:avLst/>
          </a:prstGeom>
          <a:ln w="50800"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文本框 62"/>
          <p:cNvSpPr txBox="1"/>
          <p:nvPr/>
        </p:nvSpPr>
        <p:spPr>
          <a:xfrm>
            <a:off x="5343012" y="6149331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</a:rPr>
              <a:t>前景分离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/>
    </mc:Choice>
    <mc:Fallback xmlns="">
      <p:transition spd="slow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0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4968736" y="2105321"/>
            <a:ext cx="2254528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PART 02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253536" y="2789752"/>
            <a:ext cx="5734050" cy="6451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 algn="ctr">
              <a:defRPr/>
            </a:pPr>
            <a:r>
              <a:rPr lang="zh-CN" altLang="en-US" sz="3600" dirty="0">
                <a:solidFill>
                  <a:prstClr val="white"/>
                </a:solidFill>
                <a:cs typeface="+mn-ea"/>
                <a:sym typeface="+mn-lt"/>
              </a:rPr>
              <a:t>技术路线及实现方案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2768600" y="3507877"/>
            <a:ext cx="6654800" cy="28321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100" b="0" i="0" kern="200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Technical route and implementation plan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/>
    </mc:Choice>
    <mc:Fallback xmlns="">
      <p:transition spd="slow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" name="Group 134"/>
          <p:cNvGrpSpPr/>
          <p:nvPr/>
        </p:nvGrpSpPr>
        <p:grpSpPr>
          <a:xfrm>
            <a:off x="259080" y="97155"/>
            <a:ext cx="11882755" cy="6699885"/>
            <a:chOff x="408" y="153"/>
            <a:chExt cx="18713" cy="10551"/>
          </a:xfrm>
        </p:grpSpPr>
        <p:sp>
          <p:nvSpPr>
            <p:cNvPr id="9" name="立方体 8"/>
            <p:cNvSpPr/>
            <p:nvPr/>
          </p:nvSpPr>
          <p:spPr>
            <a:xfrm>
              <a:off x="7185" y="10218"/>
              <a:ext cx="599" cy="486"/>
            </a:xfrm>
            <a:prstGeom prst="cube">
              <a:avLst>
                <a:gd name="adj" fmla="val 22692"/>
              </a:avLst>
            </a:prstGeom>
            <a:solidFill>
              <a:srgbClr val="9393C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 b="1" dirty="0"/>
            </a:p>
          </p:txBody>
        </p:sp>
        <p:sp>
          <p:nvSpPr>
            <p:cNvPr id="127" name="文本框 126"/>
            <p:cNvSpPr txBox="1"/>
            <p:nvPr/>
          </p:nvSpPr>
          <p:spPr>
            <a:xfrm>
              <a:off x="7828" y="10218"/>
              <a:ext cx="1763" cy="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>
                  <a:solidFill>
                    <a:schemeClr val="bg1"/>
                  </a:solidFill>
                </a:rPr>
                <a:t>GRSU-L</a:t>
              </a:r>
              <a:r>
                <a:rPr lang="zh-CN" altLang="en-US" sz="1200">
                  <a:solidFill>
                    <a:schemeClr val="bg1"/>
                  </a:solidFill>
                </a:rPr>
                <a:t>结构</a:t>
              </a:r>
            </a:p>
          </p:txBody>
        </p:sp>
        <p:grpSp>
          <p:nvGrpSpPr>
            <p:cNvPr id="138" name="组合 137"/>
            <p:cNvGrpSpPr/>
            <p:nvPr/>
          </p:nvGrpSpPr>
          <p:grpSpPr>
            <a:xfrm>
              <a:off x="467" y="3712"/>
              <a:ext cx="9423" cy="6059"/>
              <a:chOff x="4234" y="2081"/>
              <a:chExt cx="7902" cy="5467"/>
            </a:xfrm>
          </p:grpSpPr>
          <p:grpSp>
            <p:nvGrpSpPr>
              <p:cNvPr id="136" name="组合 135"/>
              <p:cNvGrpSpPr/>
              <p:nvPr/>
            </p:nvGrpSpPr>
            <p:grpSpPr>
              <a:xfrm>
                <a:off x="4234" y="2081"/>
                <a:ext cx="7902" cy="5467"/>
                <a:chOff x="4234" y="2081"/>
                <a:chExt cx="7902" cy="5467"/>
              </a:xfrm>
            </p:grpSpPr>
            <p:sp>
              <p:nvSpPr>
                <p:cNvPr id="3" name="矩形 2"/>
                <p:cNvSpPr/>
                <p:nvPr/>
              </p:nvSpPr>
              <p:spPr>
                <a:xfrm flipV="1">
                  <a:off x="10638" y="3683"/>
                  <a:ext cx="541" cy="81"/>
                </a:xfrm>
                <a:prstGeom prst="rect">
                  <a:avLst/>
                </a:prstGeom>
                <a:solidFill>
                  <a:srgbClr val="E7E6E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" name="矩形 5"/>
                <p:cNvSpPr/>
                <p:nvPr/>
              </p:nvSpPr>
              <p:spPr>
                <a:xfrm flipV="1">
                  <a:off x="10644" y="4715"/>
                  <a:ext cx="530" cy="81"/>
                </a:xfrm>
                <a:prstGeom prst="rect">
                  <a:avLst/>
                </a:prstGeom>
                <a:solidFill>
                  <a:srgbClr val="E7E6E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8" name="矩形 7"/>
                <p:cNvSpPr/>
                <p:nvPr/>
              </p:nvSpPr>
              <p:spPr>
                <a:xfrm flipV="1">
                  <a:off x="10573" y="5658"/>
                  <a:ext cx="672" cy="81"/>
                </a:xfrm>
                <a:prstGeom prst="rect">
                  <a:avLst/>
                </a:prstGeom>
                <a:solidFill>
                  <a:srgbClr val="E7E6E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grpSp>
              <p:nvGrpSpPr>
                <p:cNvPr id="12" name="组合 11"/>
                <p:cNvGrpSpPr/>
                <p:nvPr/>
              </p:nvGrpSpPr>
              <p:grpSpPr>
                <a:xfrm>
                  <a:off x="4234" y="2081"/>
                  <a:ext cx="7902" cy="5467"/>
                  <a:chOff x="569503" y="1200151"/>
                  <a:chExt cx="8292054" cy="5737220"/>
                </a:xfrm>
              </p:grpSpPr>
              <p:sp>
                <p:nvSpPr>
                  <p:cNvPr id="28" name="立方体 27"/>
                  <p:cNvSpPr/>
                  <p:nvPr/>
                </p:nvSpPr>
                <p:spPr>
                  <a:xfrm>
                    <a:off x="1259381" y="2405791"/>
                    <a:ext cx="1209835" cy="919253"/>
                  </a:xfrm>
                  <a:prstGeom prst="cube">
                    <a:avLst/>
                  </a:prstGeom>
                  <a:solidFill>
                    <a:srgbClr val="9393CD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200" b="1" dirty="0"/>
                  </a:p>
                </p:txBody>
              </p:sp>
              <p:sp>
                <p:nvSpPr>
                  <p:cNvPr id="31" name="立方体 30"/>
                  <p:cNvSpPr/>
                  <p:nvPr/>
                </p:nvSpPr>
                <p:spPr>
                  <a:xfrm>
                    <a:off x="1259381" y="1250950"/>
                    <a:ext cx="1273543" cy="919253"/>
                  </a:xfrm>
                  <a:prstGeom prst="cube">
                    <a:avLst/>
                  </a:prstGeom>
                  <a:solidFill>
                    <a:srgbClr val="9393CD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200" b="1" dirty="0"/>
                  </a:p>
                </p:txBody>
              </p:sp>
              <p:sp>
                <p:nvSpPr>
                  <p:cNvPr id="38" name="箭头: 下 6"/>
                  <p:cNvSpPr/>
                  <p:nvPr/>
                </p:nvSpPr>
                <p:spPr>
                  <a:xfrm>
                    <a:off x="1737281" y="2179251"/>
                    <a:ext cx="128230" cy="376045"/>
                  </a:xfrm>
                  <a:prstGeom prst="downArrow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600" b="1"/>
                  </a:p>
                </p:txBody>
              </p:sp>
              <p:sp>
                <p:nvSpPr>
                  <p:cNvPr id="40" name="立方体 39"/>
                  <p:cNvSpPr/>
                  <p:nvPr/>
                </p:nvSpPr>
                <p:spPr>
                  <a:xfrm>
                    <a:off x="1296856" y="3560632"/>
                    <a:ext cx="1073855" cy="767347"/>
                  </a:xfrm>
                  <a:prstGeom prst="cube">
                    <a:avLst/>
                  </a:prstGeom>
                  <a:solidFill>
                    <a:srgbClr val="9393CD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200" b="1" dirty="0"/>
                  </a:p>
                </p:txBody>
              </p:sp>
              <p:sp>
                <p:nvSpPr>
                  <p:cNvPr id="57" name="箭头: 下 29"/>
                  <p:cNvSpPr/>
                  <p:nvPr/>
                </p:nvSpPr>
                <p:spPr>
                  <a:xfrm>
                    <a:off x="1737280" y="3334093"/>
                    <a:ext cx="113817" cy="313904"/>
                  </a:xfrm>
                  <a:prstGeom prst="downArrow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600" b="1"/>
                  </a:p>
                </p:txBody>
              </p:sp>
              <p:sp>
                <p:nvSpPr>
                  <p:cNvPr id="59" name="立方体 58"/>
                  <p:cNvSpPr/>
                  <p:nvPr/>
                </p:nvSpPr>
                <p:spPr>
                  <a:xfrm>
                    <a:off x="1322372" y="4582952"/>
                    <a:ext cx="884420" cy="681489"/>
                  </a:xfrm>
                  <a:prstGeom prst="cube">
                    <a:avLst/>
                  </a:prstGeom>
                  <a:solidFill>
                    <a:srgbClr val="9393CD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200" b="1" dirty="0"/>
                  </a:p>
                </p:txBody>
              </p:sp>
              <p:sp>
                <p:nvSpPr>
                  <p:cNvPr id="60" name="箭头: 下 33"/>
                  <p:cNvSpPr/>
                  <p:nvPr/>
                </p:nvSpPr>
                <p:spPr>
                  <a:xfrm>
                    <a:off x="1731843" y="4337028"/>
                    <a:ext cx="101683" cy="289950"/>
                  </a:xfrm>
                  <a:prstGeom prst="downArrow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600" b="1"/>
                  </a:p>
                </p:txBody>
              </p:sp>
              <p:sp>
                <p:nvSpPr>
                  <p:cNvPr id="61" name="立方体 60"/>
                  <p:cNvSpPr/>
                  <p:nvPr/>
                </p:nvSpPr>
                <p:spPr>
                  <a:xfrm>
                    <a:off x="1377725" y="5456172"/>
                    <a:ext cx="801973" cy="649554"/>
                  </a:xfrm>
                  <a:prstGeom prst="cube">
                    <a:avLst>
                      <a:gd name="adj" fmla="val 22692"/>
                    </a:avLst>
                  </a:prstGeom>
                  <a:solidFill>
                    <a:srgbClr val="9393CD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200" b="1" dirty="0"/>
                  </a:p>
                </p:txBody>
              </p:sp>
              <p:sp>
                <p:nvSpPr>
                  <p:cNvPr id="62" name="箭头: 下 35"/>
                  <p:cNvSpPr/>
                  <p:nvPr/>
                </p:nvSpPr>
                <p:spPr>
                  <a:xfrm>
                    <a:off x="1731843" y="5294242"/>
                    <a:ext cx="93739" cy="238377"/>
                  </a:xfrm>
                  <a:prstGeom prst="downArrow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600" b="1"/>
                  </a:p>
                </p:txBody>
              </p:sp>
              <p:sp>
                <p:nvSpPr>
                  <p:cNvPr id="63" name="立方体 62"/>
                  <p:cNvSpPr/>
                  <p:nvPr/>
                </p:nvSpPr>
                <p:spPr>
                  <a:xfrm>
                    <a:off x="3476492" y="6106207"/>
                    <a:ext cx="801973" cy="649554"/>
                  </a:xfrm>
                  <a:prstGeom prst="cube">
                    <a:avLst>
                      <a:gd name="adj" fmla="val 22692"/>
                    </a:avLst>
                  </a:prstGeom>
                  <a:solidFill>
                    <a:srgbClr val="9393CD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200" b="1" dirty="0"/>
                  </a:p>
                </p:txBody>
              </p:sp>
              <p:sp>
                <p:nvSpPr>
                  <p:cNvPr id="64" name="箭头: 直角上 9"/>
                  <p:cNvSpPr/>
                  <p:nvPr/>
                </p:nvSpPr>
                <p:spPr>
                  <a:xfrm rot="5400000">
                    <a:off x="2378575" y="5497575"/>
                    <a:ext cx="417202" cy="1710667"/>
                  </a:xfrm>
                  <a:prstGeom prst="bentUpArrow">
                    <a:avLst>
                      <a:gd name="adj1" fmla="val 14401"/>
                      <a:gd name="adj2" fmla="val 12887"/>
                      <a:gd name="adj3" fmla="val 17429"/>
                    </a:avLst>
                  </a:prstGeom>
                  <a:solidFill>
                    <a:schemeClr val="bg2"/>
                  </a:solidFill>
                  <a:ln>
                    <a:solidFill>
                      <a:schemeClr val="bg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b="1"/>
                  </a:p>
                </p:txBody>
              </p:sp>
              <p:sp>
                <p:nvSpPr>
                  <p:cNvPr id="65" name="箭头: 直角上 40"/>
                  <p:cNvSpPr/>
                  <p:nvPr/>
                </p:nvSpPr>
                <p:spPr>
                  <a:xfrm>
                    <a:off x="4312447" y="6182173"/>
                    <a:ext cx="1534196" cy="379337"/>
                  </a:xfrm>
                  <a:prstGeom prst="bentUpArrow">
                    <a:avLst>
                      <a:gd name="adj1" fmla="val 14401"/>
                      <a:gd name="adj2" fmla="val 12887"/>
                      <a:gd name="adj3" fmla="val 17429"/>
                    </a:avLst>
                  </a:prstGeom>
                  <a:solidFill>
                    <a:schemeClr val="bg2"/>
                  </a:solidFill>
                  <a:ln>
                    <a:solidFill>
                      <a:schemeClr val="bg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b="1"/>
                  </a:p>
                </p:txBody>
              </p:sp>
              <p:sp>
                <p:nvSpPr>
                  <p:cNvPr id="66" name="立方体 65"/>
                  <p:cNvSpPr/>
                  <p:nvPr/>
                </p:nvSpPr>
                <p:spPr>
                  <a:xfrm>
                    <a:off x="5297301" y="2462302"/>
                    <a:ext cx="1209835" cy="919253"/>
                  </a:xfrm>
                  <a:prstGeom prst="cube">
                    <a:avLst/>
                  </a:prstGeom>
                  <a:solidFill>
                    <a:srgbClr val="9393CD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200" b="1" dirty="0"/>
                  </a:p>
                </p:txBody>
              </p:sp>
              <p:sp>
                <p:nvSpPr>
                  <p:cNvPr id="81" name="立方体 80"/>
                  <p:cNvSpPr/>
                  <p:nvPr/>
                </p:nvSpPr>
                <p:spPr>
                  <a:xfrm>
                    <a:off x="5297301" y="1307461"/>
                    <a:ext cx="1273543" cy="919253"/>
                  </a:xfrm>
                  <a:prstGeom prst="cube">
                    <a:avLst/>
                  </a:prstGeom>
                  <a:solidFill>
                    <a:srgbClr val="9393CD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200" b="1" dirty="0"/>
                  </a:p>
                </p:txBody>
              </p:sp>
              <p:sp>
                <p:nvSpPr>
                  <p:cNvPr id="82" name="箭头: 下 43"/>
                  <p:cNvSpPr/>
                  <p:nvPr/>
                </p:nvSpPr>
                <p:spPr>
                  <a:xfrm rot="10800000">
                    <a:off x="5775201" y="2235762"/>
                    <a:ext cx="128230" cy="376045"/>
                  </a:xfrm>
                  <a:prstGeom prst="downArrow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600" b="1"/>
                  </a:p>
                </p:txBody>
              </p:sp>
              <p:sp>
                <p:nvSpPr>
                  <p:cNvPr id="85" name="立方体 84"/>
                  <p:cNvSpPr/>
                  <p:nvPr/>
                </p:nvSpPr>
                <p:spPr>
                  <a:xfrm>
                    <a:off x="5334776" y="3617143"/>
                    <a:ext cx="1073855" cy="767347"/>
                  </a:xfrm>
                  <a:prstGeom prst="cube">
                    <a:avLst/>
                  </a:prstGeom>
                  <a:solidFill>
                    <a:srgbClr val="9393CD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200" b="1" dirty="0"/>
                  </a:p>
                </p:txBody>
              </p:sp>
              <p:sp>
                <p:nvSpPr>
                  <p:cNvPr id="88" name="箭头: 下 45"/>
                  <p:cNvSpPr/>
                  <p:nvPr/>
                </p:nvSpPr>
                <p:spPr>
                  <a:xfrm rot="10800000">
                    <a:off x="5775200" y="3390604"/>
                    <a:ext cx="113817" cy="313904"/>
                  </a:xfrm>
                  <a:prstGeom prst="downArrow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600" b="1"/>
                  </a:p>
                </p:txBody>
              </p:sp>
              <p:sp>
                <p:nvSpPr>
                  <p:cNvPr id="89" name="立方体 88"/>
                  <p:cNvSpPr/>
                  <p:nvPr/>
                </p:nvSpPr>
                <p:spPr>
                  <a:xfrm>
                    <a:off x="5359320" y="4647381"/>
                    <a:ext cx="884420" cy="681489"/>
                  </a:xfrm>
                  <a:prstGeom prst="cube">
                    <a:avLst/>
                  </a:prstGeom>
                  <a:solidFill>
                    <a:srgbClr val="9393CD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200" b="1" dirty="0"/>
                  </a:p>
                </p:txBody>
              </p:sp>
              <p:sp>
                <p:nvSpPr>
                  <p:cNvPr id="91" name="箭头: 下 47"/>
                  <p:cNvSpPr/>
                  <p:nvPr/>
                </p:nvSpPr>
                <p:spPr>
                  <a:xfrm rot="10800000">
                    <a:off x="5769763" y="4393539"/>
                    <a:ext cx="101683" cy="289950"/>
                  </a:xfrm>
                  <a:prstGeom prst="downArrow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600" b="1"/>
                  </a:p>
                </p:txBody>
              </p:sp>
              <p:sp>
                <p:nvSpPr>
                  <p:cNvPr id="92" name="立方体 91"/>
                  <p:cNvSpPr/>
                  <p:nvPr/>
                </p:nvSpPr>
                <p:spPr>
                  <a:xfrm>
                    <a:off x="5415645" y="5512683"/>
                    <a:ext cx="801973" cy="649554"/>
                  </a:xfrm>
                  <a:prstGeom prst="cube">
                    <a:avLst>
                      <a:gd name="adj" fmla="val 22692"/>
                    </a:avLst>
                  </a:prstGeom>
                  <a:solidFill>
                    <a:srgbClr val="9393CD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200" b="1" dirty="0"/>
                  </a:p>
                </p:txBody>
              </p:sp>
              <p:sp>
                <p:nvSpPr>
                  <p:cNvPr id="93" name="箭头: 下 49"/>
                  <p:cNvSpPr/>
                  <p:nvPr/>
                </p:nvSpPr>
                <p:spPr>
                  <a:xfrm rot="10800000">
                    <a:off x="5754660" y="5348806"/>
                    <a:ext cx="93739" cy="238377"/>
                  </a:xfrm>
                  <a:prstGeom prst="downArrow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600" b="1"/>
                  </a:p>
                </p:txBody>
              </p:sp>
              <p:sp>
                <p:nvSpPr>
                  <p:cNvPr id="96" name="箭头: 右 50"/>
                  <p:cNvSpPr/>
                  <p:nvPr/>
                </p:nvSpPr>
                <p:spPr>
                  <a:xfrm>
                    <a:off x="2468981" y="1697306"/>
                    <a:ext cx="2828231" cy="127494"/>
                  </a:xfrm>
                  <a:prstGeom prst="rightArrow">
                    <a:avLst/>
                  </a:prstGeom>
                  <a:solidFill>
                    <a:schemeClr val="bg2"/>
                  </a:solidFill>
                  <a:ln>
                    <a:solidFill>
                      <a:schemeClr val="bg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b="1"/>
                  </a:p>
                </p:txBody>
              </p:sp>
              <p:sp>
                <p:nvSpPr>
                  <p:cNvPr id="97" name="箭头: 右 51"/>
                  <p:cNvSpPr/>
                  <p:nvPr/>
                </p:nvSpPr>
                <p:spPr>
                  <a:xfrm>
                    <a:off x="2370711" y="2821329"/>
                    <a:ext cx="2926590" cy="158126"/>
                  </a:xfrm>
                  <a:prstGeom prst="rightArrow">
                    <a:avLst/>
                  </a:prstGeom>
                  <a:solidFill>
                    <a:schemeClr val="bg2"/>
                  </a:solidFill>
                  <a:ln>
                    <a:solidFill>
                      <a:schemeClr val="bg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b="1"/>
                  </a:p>
                </p:txBody>
              </p:sp>
              <p:sp>
                <p:nvSpPr>
                  <p:cNvPr id="98" name="箭头: 右 52"/>
                  <p:cNvSpPr/>
                  <p:nvPr/>
                </p:nvSpPr>
                <p:spPr>
                  <a:xfrm>
                    <a:off x="2292485" y="3934501"/>
                    <a:ext cx="3042393" cy="131055"/>
                  </a:xfrm>
                  <a:prstGeom prst="rightArrow">
                    <a:avLst/>
                  </a:prstGeom>
                  <a:solidFill>
                    <a:schemeClr val="bg2"/>
                  </a:solidFill>
                  <a:ln>
                    <a:solidFill>
                      <a:schemeClr val="bg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b="1"/>
                  </a:p>
                </p:txBody>
              </p:sp>
              <p:sp>
                <p:nvSpPr>
                  <p:cNvPr id="99" name="箭头: 右 53"/>
                  <p:cNvSpPr/>
                  <p:nvPr/>
                </p:nvSpPr>
                <p:spPr>
                  <a:xfrm>
                    <a:off x="2139227" y="4900296"/>
                    <a:ext cx="3220085" cy="127000"/>
                  </a:xfrm>
                  <a:prstGeom prst="rightArrow">
                    <a:avLst/>
                  </a:prstGeom>
                  <a:solidFill>
                    <a:schemeClr val="bg2"/>
                  </a:solidFill>
                  <a:ln>
                    <a:solidFill>
                      <a:schemeClr val="bg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b="1"/>
                  </a:p>
                </p:txBody>
              </p:sp>
              <p:sp>
                <p:nvSpPr>
                  <p:cNvPr id="100" name="箭头: 右 54"/>
                  <p:cNvSpPr/>
                  <p:nvPr/>
                </p:nvSpPr>
                <p:spPr>
                  <a:xfrm>
                    <a:off x="2139666" y="5756451"/>
                    <a:ext cx="3255479" cy="123932"/>
                  </a:xfrm>
                  <a:prstGeom prst="rightArrow">
                    <a:avLst/>
                  </a:prstGeom>
                  <a:solidFill>
                    <a:schemeClr val="bg2"/>
                  </a:solidFill>
                  <a:ln>
                    <a:solidFill>
                      <a:schemeClr val="bg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b="1"/>
                  </a:p>
                </p:txBody>
              </p:sp>
              <p:sp>
                <p:nvSpPr>
                  <p:cNvPr id="102" name="箭头: 右 55"/>
                  <p:cNvSpPr/>
                  <p:nvPr/>
                </p:nvSpPr>
                <p:spPr>
                  <a:xfrm>
                    <a:off x="6460624" y="1697604"/>
                    <a:ext cx="666638" cy="158126"/>
                  </a:xfrm>
                  <a:prstGeom prst="rightArrow">
                    <a:avLst/>
                  </a:prstGeom>
                  <a:solidFill>
                    <a:schemeClr val="bg2"/>
                  </a:solidFill>
                  <a:ln>
                    <a:solidFill>
                      <a:schemeClr val="bg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b="1"/>
                  </a:p>
                </p:txBody>
              </p:sp>
              <p:pic>
                <p:nvPicPr>
                  <p:cNvPr id="105" name="图片 104"/>
                  <p:cNvPicPr>
                    <a:picLocks noChangeAspect="1"/>
                  </p:cNvPicPr>
                  <p:nvPr/>
                </p:nvPicPr>
                <p:blipFill>
                  <a:blip r:embed="rId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941747" y="1306204"/>
                    <a:ext cx="691200" cy="864000"/>
                  </a:xfrm>
                  <a:prstGeom prst="rect">
                    <a:avLst/>
                  </a:prstGeom>
                  <a:scene3d>
                    <a:camera prst="orthographicFront">
                      <a:rot lat="20700000" lon="4512000" rev="21546000"/>
                    </a:camera>
                    <a:lightRig rig="threePt" dir="t"/>
                  </a:scene3d>
                </p:spPr>
              </p:pic>
              <p:sp>
                <p:nvSpPr>
                  <p:cNvPr id="106" name="箭头: 右 57"/>
                  <p:cNvSpPr/>
                  <p:nvPr/>
                </p:nvSpPr>
                <p:spPr>
                  <a:xfrm>
                    <a:off x="7437968" y="1688027"/>
                    <a:ext cx="802106" cy="158120"/>
                  </a:xfrm>
                  <a:prstGeom prst="rightArrow">
                    <a:avLst/>
                  </a:prstGeom>
                  <a:solidFill>
                    <a:srgbClr val="E7E6E6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b="1" dirty="0"/>
                  </a:p>
                </p:txBody>
              </p:sp>
              <p:pic>
                <p:nvPicPr>
                  <p:cNvPr id="114" name="图片 113"/>
                  <p:cNvPicPr>
                    <a:picLocks noChangeAspect="1"/>
                  </p:cNvPicPr>
                  <p:nvPr/>
                </p:nvPicPr>
                <p:blipFill>
                  <a:blip r:embed="rId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170357" y="1312885"/>
                    <a:ext cx="691200" cy="864000"/>
                  </a:xfrm>
                  <a:prstGeom prst="rect">
                    <a:avLst/>
                  </a:prstGeom>
                  <a:scene3d>
                    <a:camera prst="orthographicFront">
                      <a:rot lat="20700000" lon="4512000" rev="21546000"/>
                    </a:camera>
                    <a:lightRig rig="threePt" dir="t"/>
                  </a:scene3d>
                </p:spPr>
              </p:pic>
              <p:sp>
                <p:nvSpPr>
                  <p:cNvPr id="118" name="箭头: 右 74"/>
                  <p:cNvSpPr/>
                  <p:nvPr/>
                </p:nvSpPr>
                <p:spPr>
                  <a:xfrm>
                    <a:off x="6408631" y="2847566"/>
                    <a:ext cx="684263" cy="131889"/>
                  </a:xfrm>
                  <a:prstGeom prst="rightArrow">
                    <a:avLst/>
                  </a:prstGeom>
                  <a:solidFill>
                    <a:schemeClr val="bg2"/>
                  </a:solidFill>
                  <a:ln>
                    <a:solidFill>
                      <a:schemeClr val="bg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b="1"/>
                  </a:p>
                </p:txBody>
              </p:sp>
              <p:pic>
                <p:nvPicPr>
                  <p:cNvPr id="119" name="图片 118"/>
                  <p:cNvPicPr>
                    <a:picLocks noChangeAspect="1"/>
                  </p:cNvPicPr>
                  <p:nvPr/>
                </p:nvPicPr>
                <p:blipFill>
                  <a:blip r:embed="rId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909982" y="2529206"/>
                    <a:ext cx="612140" cy="765175"/>
                  </a:xfrm>
                  <a:prstGeom prst="rect">
                    <a:avLst/>
                  </a:prstGeom>
                  <a:scene3d>
                    <a:camera prst="orthographicFront">
                      <a:rot lat="20700000" lon="4512000" rev="21546000"/>
                    </a:camera>
                    <a:lightRig rig="threePt" dir="t"/>
                  </a:scene3d>
                </p:spPr>
              </p:pic>
              <p:sp>
                <p:nvSpPr>
                  <p:cNvPr id="120" name="箭头: 右 76"/>
                  <p:cNvSpPr/>
                  <p:nvPr/>
                </p:nvSpPr>
                <p:spPr>
                  <a:xfrm>
                    <a:off x="6290857" y="3935096"/>
                    <a:ext cx="755650" cy="130810"/>
                  </a:xfrm>
                  <a:prstGeom prst="rightArrow">
                    <a:avLst/>
                  </a:prstGeom>
                  <a:solidFill>
                    <a:schemeClr val="bg2"/>
                  </a:solidFill>
                  <a:ln>
                    <a:solidFill>
                      <a:schemeClr val="bg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b="1"/>
                  </a:p>
                </p:txBody>
              </p:sp>
              <p:pic>
                <p:nvPicPr>
                  <p:cNvPr id="121" name="图片 120"/>
                  <p:cNvPicPr>
                    <a:picLocks noChangeAspect="1"/>
                  </p:cNvPicPr>
                  <p:nvPr/>
                </p:nvPicPr>
                <p:blipFill>
                  <a:blip r:embed="rId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864897" y="3590926"/>
                    <a:ext cx="615950" cy="770255"/>
                  </a:xfrm>
                  <a:prstGeom prst="rect">
                    <a:avLst/>
                  </a:prstGeom>
                  <a:scene3d>
                    <a:camera prst="orthographicFront">
                      <a:rot lat="20700000" lon="4512000" rev="21546000"/>
                    </a:camera>
                    <a:lightRig rig="threePt" dir="t"/>
                  </a:scene3d>
                </p:spPr>
              </p:pic>
              <p:sp>
                <p:nvSpPr>
                  <p:cNvPr id="122" name="箭头: 右 78"/>
                  <p:cNvSpPr/>
                  <p:nvPr/>
                </p:nvSpPr>
                <p:spPr>
                  <a:xfrm>
                    <a:off x="6217832" y="4910456"/>
                    <a:ext cx="824865" cy="154940"/>
                  </a:xfrm>
                  <a:prstGeom prst="rightArrow">
                    <a:avLst/>
                  </a:prstGeom>
                  <a:solidFill>
                    <a:schemeClr val="bg2"/>
                  </a:solidFill>
                  <a:ln>
                    <a:solidFill>
                      <a:schemeClr val="bg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b="1"/>
                  </a:p>
                </p:txBody>
              </p:sp>
              <p:pic>
                <p:nvPicPr>
                  <p:cNvPr id="123" name="图片 122"/>
                  <p:cNvPicPr>
                    <a:picLocks noChangeAspect="1"/>
                  </p:cNvPicPr>
                  <p:nvPr/>
                </p:nvPicPr>
                <p:blipFill>
                  <a:blip r:embed="rId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819177" y="4593591"/>
                    <a:ext cx="588645" cy="735330"/>
                  </a:xfrm>
                  <a:prstGeom prst="rect">
                    <a:avLst/>
                  </a:prstGeom>
                  <a:scene3d>
                    <a:camera prst="orthographicFront">
                      <a:rot lat="20700000" lon="4512000" rev="21546000"/>
                    </a:camera>
                    <a:lightRig rig="threePt" dir="t"/>
                  </a:scene3d>
                </p:spPr>
              </p:pic>
              <p:sp>
                <p:nvSpPr>
                  <p:cNvPr id="124" name="箭头: 右 82"/>
                  <p:cNvSpPr/>
                  <p:nvPr/>
                </p:nvSpPr>
                <p:spPr>
                  <a:xfrm>
                    <a:off x="6156237" y="5756276"/>
                    <a:ext cx="794385" cy="164465"/>
                  </a:xfrm>
                  <a:prstGeom prst="rightArrow">
                    <a:avLst/>
                  </a:prstGeom>
                  <a:solidFill>
                    <a:schemeClr val="bg2"/>
                  </a:solidFill>
                  <a:ln>
                    <a:solidFill>
                      <a:schemeClr val="bg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b="1"/>
                  </a:p>
                </p:txBody>
              </p:sp>
              <p:pic>
                <p:nvPicPr>
                  <p:cNvPr id="125" name="图片 124"/>
                  <p:cNvPicPr>
                    <a:picLocks noChangeAspect="1"/>
                  </p:cNvPicPr>
                  <p:nvPr/>
                </p:nvPicPr>
                <p:blipFill>
                  <a:blip r:embed="rId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794412" y="5484496"/>
                    <a:ext cx="496570" cy="621030"/>
                  </a:xfrm>
                  <a:prstGeom prst="rect">
                    <a:avLst/>
                  </a:prstGeom>
                  <a:scene3d>
                    <a:camera prst="orthographicFront">
                      <a:rot lat="20700000" lon="4512000" rev="21546000"/>
                    </a:camera>
                    <a:lightRig rig="threePt" dir="t"/>
                  </a:scene3d>
                </p:spPr>
              </p:pic>
              <p:pic>
                <p:nvPicPr>
                  <p:cNvPr id="126" name="图片 125"/>
                  <p:cNvPicPr>
                    <a:picLocks noChangeAspect="1"/>
                  </p:cNvPicPr>
                  <p:nvPr/>
                </p:nvPicPr>
                <p:blipFill>
                  <a:blip r:embed="rId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090757" y="6125071"/>
                    <a:ext cx="488950" cy="611505"/>
                  </a:xfrm>
                  <a:prstGeom prst="rect">
                    <a:avLst/>
                  </a:prstGeom>
                  <a:scene3d>
                    <a:camera prst="orthographicFront">
                      <a:rot lat="20700000" lon="4512000" rev="21546000"/>
                    </a:camera>
                    <a:lightRig rig="threePt" dir="t"/>
                  </a:scene3d>
                </p:spPr>
              </p:pic>
              <p:sp>
                <p:nvSpPr>
                  <p:cNvPr id="128" name="箭头: 直角上 13"/>
                  <p:cNvSpPr/>
                  <p:nvPr/>
                </p:nvSpPr>
                <p:spPr>
                  <a:xfrm>
                    <a:off x="7579893" y="1760220"/>
                    <a:ext cx="310928" cy="4808760"/>
                  </a:xfrm>
                  <a:prstGeom prst="bentUpArrow">
                    <a:avLst>
                      <a:gd name="adj1" fmla="val 27204"/>
                      <a:gd name="adj2" fmla="val 0"/>
                      <a:gd name="adj3" fmla="val 0"/>
                    </a:avLst>
                  </a:prstGeom>
                  <a:solidFill>
                    <a:srgbClr val="E7E6E6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33" name="矩形 132"/>
                  <p:cNvSpPr/>
                  <p:nvPr/>
                </p:nvSpPr>
                <p:spPr>
                  <a:xfrm>
                    <a:off x="643760" y="1200151"/>
                    <a:ext cx="8216721" cy="5737220"/>
                  </a:xfrm>
                  <a:prstGeom prst="rect">
                    <a:avLst/>
                  </a:prstGeom>
                  <a:noFill/>
                  <a:ln w="28575">
                    <a:solidFill>
                      <a:schemeClr val="accent1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pic>
                <p:nvPicPr>
                  <p:cNvPr id="32" name="图片 31"/>
                  <p:cNvPicPr>
                    <a:picLocks noChangeAspect="1"/>
                  </p:cNvPicPr>
                  <p:nvPr/>
                </p:nvPicPr>
                <p:blipFill>
                  <a:blip r:embed="rId6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69503" y="1404487"/>
                    <a:ext cx="689811" cy="862264"/>
                  </a:xfrm>
                  <a:prstGeom prst="rect">
                    <a:avLst/>
                  </a:prstGeom>
                  <a:scene3d>
                    <a:camera prst="orthographicFront">
                      <a:rot lat="20702292" lon="4509372" rev="21546135"/>
                    </a:camera>
                    <a:lightRig rig="threePt" dir="t"/>
                  </a:scene3d>
                </p:spPr>
              </p:pic>
            </p:grpSp>
            <p:sp>
              <p:nvSpPr>
                <p:cNvPr id="129" name="矩形 128"/>
                <p:cNvSpPr/>
                <p:nvPr/>
              </p:nvSpPr>
              <p:spPr>
                <a:xfrm flipV="1">
                  <a:off x="10549" y="6459"/>
                  <a:ext cx="672" cy="83"/>
                </a:xfrm>
                <a:prstGeom prst="rect">
                  <a:avLst/>
                </a:prstGeom>
                <a:solidFill>
                  <a:srgbClr val="E7E6E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137" name="箭头: 右 86"/>
              <p:cNvSpPr/>
              <p:nvPr/>
            </p:nvSpPr>
            <p:spPr>
              <a:xfrm>
                <a:off x="8739" y="7107"/>
                <a:ext cx="1728" cy="120"/>
              </a:xfrm>
              <a:prstGeom prst="rightArrow">
                <a:avLst/>
              </a:prstGeom>
              <a:solidFill>
                <a:schemeClr val="bg2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/>
              </a:p>
            </p:txBody>
          </p:sp>
        </p:grpSp>
        <p:grpSp>
          <p:nvGrpSpPr>
            <p:cNvPr id="492" name="组合 491"/>
            <p:cNvGrpSpPr/>
            <p:nvPr/>
          </p:nvGrpSpPr>
          <p:grpSpPr>
            <a:xfrm>
              <a:off x="1340" y="291"/>
              <a:ext cx="8488" cy="3033"/>
              <a:chOff x="1977" y="2654"/>
              <a:chExt cx="16196" cy="7371"/>
            </a:xfrm>
          </p:grpSpPr>
          <p:pic>
            <p:nvPicPr>
              <p:cNvPr id="493" name="图片 492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33" y="8326"/>
                <a:ext cx="1427" cy="953"/>
              </a:xfrm>
              <a:prstGeom prst="rect">
                <a:avLst/>
              </a:prstGeom>
              <a:scene3d>
                <a:camera prst="orthographicFront">
                  <a:rot lat="0" lon="4200000" rev="0"/>
                </a:camera>
                <a:lightRig rig="threePt" dir="t"/>
              </a:scene3d>
            </p:spPr>
          </p:pic>
          <p:sp>
            <p:nvSpPr>
              <p:cNvPr id="494" name="矩形: 圆角 145"/>
              <p:cNvSpPr/>
              <p:nvPr/>
            </p:nvSpPr>
            <p:spPr>
              <a:xfrm>
                <a:off x="3906" y="4377"/>
                <a:ext cx="6658" cy="3264"/>
              </a:xfrm>
              <a:prstGeom prst="roundRect">
                <a:avLst/>
              </a:prstGeom>
              <a:noFill/>
              <a:ln>
                <a:solidFill>
                  <a:srgbClr val="EBF9F2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EBF9F2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495" name="矩形: 圆角 135"/>
              <p:cNvSpPr/>
              <p:nvPr/>
            </p:nvSpPr>
            <p:spPr>
              <a:xfrm>
                <a:off x="4075" y="2655"/>
                <a:ext cx="6181" cy="1455"/>
              </a:xfrm>
              <a:prstGeom prst="roundRect">
                <a:avLst/>
              </a:prstGeom>
              <a:noFill/>
              <a:ln>
                <a:solidFill>
                  <a:srgbClr val="EEFDD8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EEFDD8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  <p:pic>
            <p:nvPicPr>
              <p:cNvPr id="496" name="图片 495" descr="CMSQJHWUQ~`T70159$DB18U"/>
              <p:cNvPicPr>
                <a:picLocks noChangeAspect="1"/>
              </p:cNvPicPr>
              <p:nvPr>
                <p:custDataLst>
                  <p:tags r:id="rId1"/>
                </p:custDataLst>
              </p:nvPr>
            </p:nvPicPr>
            <p:blipFill>
              <a:blip r:embed="rId8"/>
              <a:srcRect l="2505" t="9695" r="3274" b="3453"/>
              <a:stretch>
                <a:fillRect/>
              </a:stretch>
            </p:blipFill>
            <p:spPr>
              <a:xfrm>
                <a:off x="5096" y="4549"/>
                <a:ext cx="1536" cy="1002"/>
              </a:xfrm>
              <a:prstGeom prst="rect">
                <a:avLst/>
              </a:prstGeom>
            </p:spPr>
          </p:pic>
          <p:pic>
            <p:nvPicPr>
              <p:cNvPr id="497" name="图片 496" descr="CMSQJHWUQ~`T70159$DB18U"/>
              <p:cNvPicPr>
                <a:picLocks noChangeAspect="1"/>
              </p:cNvPicPr>
              <p:nvPr>
                <p:custDataLst>
                  <p:tags r:id="rId2"/>
                </p:custDataLst>
              </p:nvPr>
            </p:nvPicPr>
            <p:blipFill>
              <a:blip r:embed="rId8"/>
              <a:srcRect l="2505" t="9695" r="3274" b="3453"/>
              <a:stretch>
                <a:fillRect/>
              </a:stretch>
            </p:blipFill>
            <p:spPr>
              <a:xfrm>
                <a:off x="5102" y="6321"/>
                <a:ext cx="1536" cy="1002"/>
              </a:xfrm>
              <a:prstGeom prst="rect">
                <a:avLst/>
              </a:prstGeom>
            </p:spPr>
          </p:pic>
          <p:sp>
            <p:nvSpPr>
              <p:cNvPr id="498" name="箭头: 右 102"/>
              <p:cNvSpPr/>
              <p:nvPr/>
            </p:nvSpPr>
            <p:spPr>
              <a:xfrm>
                <a:off x="3960" y="4910"/>
                <a:ext cx="1032" cy="192"/>
              </a:xfrm>
              <a:prstGeom prst="rightArrow">
                <a:avLst/>
              </a:prstGeom>
              <a:solidFill>
                <a:srgbClr val="EAD4A5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499" name="图片 498" descr="0003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321" y="6308"/>
                <a:ext cx="1537" cy="1027"/>
              </a:xfrm>
              <a:prstGeom prst="rect">
                <a:avLst/>
              </a:prstGeom>
            </p:spPr>
          </p:pic>
          <p:sp>
            <p:nvSpPr>
              <p:cNvPr id="500" name="箭头: 右 52"/>
              <p:cNvSpPr/>
              <p:nvPr/>
            </p:nvSpPr>
            <p:spPr>
              <a:xfrm>
                <a:off x="3990" y="6761"/>
                <a:ext cx="1032" cy="168"/>
              </a:xfrm>
              <a:prstGeom prst="rightArrow">
                <a:avLst/>
              </a:prstGeom>
              <a:solidFill>
                <a:srgbClr val="EAD4A5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01" name="右大括号 500"/>
              <p:cNvSpPr/>
              <p:nvPr/>
            </p:nvSpPr>
            <p:spPr>
              <a:xfrm>
                <a:off x="6952" y="4849"/>
                <a:ext cx="862" cy="2348"/>
              </a:xfrm>
              <a:prstGeom prst="rightBrace">
                <a:avLst>
                  <a:gd name="adj1" fmla="val 8333"/>
                  <a:gd name="adj2" fmla="val 49659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02" name="文本框 501"/>
              <p:cNvSpPr txBox="1"/>
              <p:nvPr/>
            </p:nvSpPr>
            <p:spPr>
              <a:xfrm>
                <a:off x="3858" y="4410"/>
                <a:ext cx="1701" cy="6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5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边缘处理</a:t>
                </a:r>
              </a:p>
            </p:txBody>
          </p:sp>
          <p:sp>
            <p:nvSpPr>
              <p:cNvPr id="503" name="文本框 502"/>
              <p:cNvSpPr txBox="1"/>
              <p:nvPr/>
            </p:nvSpPr>
            <p:spPr>
              <a:xfrm>
                <a:off x="3858" y="6286"/>
                <a:ext cx="1701" cy="6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5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边缘处理</a:t>
                </a:r>
              </a:p>
            </p:txBody>
          </p:sp>
          <p:sp>
            <p:nvSpPr>
              <p:cNvPr id="504" name="文本框 503"/>
              <p:cNvSpPr txBox="1"/>
              <p:nvPr/>
            </p:nvSpPr>
            <p:spPr>
              <a:xfrm>
                <a:off x="7898" y="5218"/>
                <a:ext cx="2358" cy="8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9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BCELoss</a:t>
                </a:r>
              </a:p>
            </p:txBody>
          </p:sp>
          <p:sp>
            <p:nvSpPr>
              <p:cNvPr id="505" name="文本框 504"/>
              <p:cNvSpPr txBox="1"/>
              <p:nvPr/>
            </p:nvSpPr>
            <p:spPr>
              <a:xfrm>
                <a:off x="9482" y="5443"/>
                <a:ext cx="1841" cy="9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0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</a:t>
                </a:r>
                <a:r>
                  <a:rPr lang="en-US" altLang="zh-CN" sz="1000" baseline="-250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edge</a:t>
                </a:r>
              </a:p>
            </p:txBody>
          </p:sp>
          <p:sp>
            <p:nvSpPr>
              <p:cNvPr id="506" name="箭头: 右 52"/>
              <p:cNvSpPr/>
              <p:nvPr/>
            </p:nvSpPr>
            <p:spPr>
              <a:xfrm>
                <a:off x="8194" y="5876"/>
                <a:ext cx="1443" cy="145"/>
              </a:xfrm>
              <a:prstGeom prst="rightArrow">
                <a:avLst/>
              </a:prstGeom>
              <a:solidFill>
                <a:srgbClr val="EAD4A5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07" name="文本框 506"/>
              <p:cNvSpPr txBox="1"/>
              <p:nvPr/>
            </p:nvSpPr>
            <p:spPr>
              <a:xfrm>
                <a:off x="7795" y="2654"/>
                <a:ext cx="2231" cy="11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</a:t>
                </a:r>
                <a:r>
                  <a:rPr lang="en-US" altLang="zh-CN" sz="1400" baseline="-250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global</a:t>
                </a:r>
              </a:p>
            </p:txBody>
          </p:sp>
          <p:sp>
            <p:nvSpPr>
              <p:cNvPr id="508" name="箭头: 右 52"/>
              <p:cNvSpPr/>
              <p:nvPr/>
            </p:nvSpPr>
            <p:spPr>
              <a:xfrm>
                <a:off x="3089" y="3114"/>
                <a:ext cx="1443" cy="145"/>
              </a:xfrm>
              <a:prstGeom prst="rightArrow">
                <a:avLst/>
              </a:prstGeom>
              <a:solidFill>
                <a:srgbClr val="EAD4A5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09" name="箭头: 右 52"/>
              <p:cNvSpPr/>
              <p:nvPr/>
            </p:nvSpPr>
            <p:spPr>
              <a:xfrm flipV="1">
                <a:off x="14670" y="5811"/>
                <a:ext cx="841" cy="292"/>
              </a:xfrm>
              <a:prstGeom prst="rightArrow">
                <a:avLst/>
              </a:prstGeom>
              <a:solidFill>
                <a:srgbClr val="EAD4A5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10" name="加号 509"/>
              <p:cNvSpPr/>
              <p:nvPr/>
            </p:nvSpPr>
            <p:spPr>
              <a:xfrm>
                <a:off x="10631" y="5793"/>
                <a:ext cx="310" cy="310"/>
              </a:xfrm>
              <a:prstGeom prst="mathPlus">
                <a:avLst/>
              </a:prstGeom>
              <a:solidFill>
                <a:srgbClr val="EAD4A5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11" name="文本框 510"/>
              <p:cNvSpPr txBox="1"/>
              <p:nvPr/>
            </p:nvSpPr>
            <p:spPr>
              <a:xfrm>
                <a:off x="10803" y="5442"/>
                <a:ext cx="2255" cy="9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0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</a:t>
                </a:r>
                <a:r>
                  <a:rPr lang="en-US" altLang="zh-CN" sz="1000" baseline="-250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global</a:t>
                </a:r>
              </a:p>
            </p:txBody>
          </p:sp>
          <p:pic>
            <p:nvPicPr>
              <p:cNvPr id="512" name="图片 511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24" y="4612"/>
                <a:ext cx="1537" cy="1026"/>
              </a:xfrm>
              <a:prstGeom prst="rect">
                <a:avLst/>
              </a:prstGeom>
            </p:spPr>
          </p:pic>
          <p:grpSp>
            <p:nvGrpSpPr>
              <p:cNvPr id="513" name="组合 512"/>
              <p:cNvGrpSpPr/>
              <p:nvPr/>
            </p:nvGrpSpPr>
            <p:grpSpPr>
              <a:xfrm>
                <a:off x="13479" y="5883"/>
                <a:ext cx="244" cy="150"/>
                <a:chOff x="6861068" y="4822825"/>
                <a:chExt cx="372311" cy="188718"/>
              </a:xfrm>
              <a:solidFill>
                <a:srgbClr val="EAD4A5"/>
              </a:solidFill>
            </p:grpSpPr>
            <p:sp>
              <p:nvSpPr>
                <p:cNvPr id="514" name="矩形 513"/>
                <p:cNvSpPr/>
                <p:nvPr/>
              </p:nvSpPr>
              <p:spPr>
                <a:xfrm>
                  <a:off x="6861068" y="4822825"/>
                  <a:ext cx="372311" cy="62038"/>
                </a:xfrm>
                <a:prstGeom prst="rect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15" name="矩形 514"/>
                <p:cNvSpPr/>
                <p:nvPr/>
              </p:nvSpPr>
              <p:spPr>
                <a:xfrm>
                  <a:off x="6861068" y="4949505"/>
                  <a:ext cx="372311" cy="62038"/>
                </a:xfrm>
                <a:prstGeom prst="rect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516" name="文本框 515"/>
              <p:cNvSpPr txBox="1"/>
              <p:nvPr/>
            </p:nvSpPr>
            <p:spPr>
              <a:xfrm>
                <a:off x="13513" y="5432"/>
                <a:ext cx="1700" cy="9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buClrTx/>
                  <a:buSzTx/>
                  <a:buFontTx/>
                </a:pPr>
                <a:r>
                  <a:rPr lang="en-US" altLang="zh-CN" sz="10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Loss</a:t>
                </a:r>
                <a:endParaRPr lang="en-US" altLang="zh-CN" sz="1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18" name="文本框 517"/>
              <p:cNvSpPr txBox="1"/>
              <p:nvPr/>
            </p:nvSpPr>
            <p:spPr>
              <a:xfrm>
                <a:off x="1977" y="7251"/>
                <a:ext cx="2098" cy="10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altLang="zh-CN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19" name="文本框 518"/>
              <p:cNvSpPr txBox="1"/>
              <p:nvPr/>
            </p:nvSpPr>
            <p:spPr>
              <a:xfrm>
                <a:off x="15353" y="5432"/>
                <a:ext cx="2820" cy="9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0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Backword</a:t>
                </a:r>
              </a:p>
            </p:txBody>
          </p:sp>
          <p:sp>
            <p:nvSpPr>
              <p:cNvPr id="520" name="箭头: 右 52"/>
              <p:cNvSpPr/>
              <p:nvPr/>
            </p:nvSpPr>
            <p:spPr>
              <a:xfrm rot="5400000">
                <a:off x="2441" y="3786"/>
                <a:ext cx="1325" cy="75"/>
              </a:xfrm>
              <a:prstGeom prst="rightArrow">
                <a:avLst>
                  <a:gd name="adj1" fmla="val 100000"/>
                  <a:gd name="adj2" fmla="val 0"/>
                </a:avLst>
              </a:prstGeom>
              <a:solidFill>
                <a:srgbClr val="EAD4A5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21" name="矩形 520"/>
              <p:cNvSpPr/>
              <p:nvPr/>
            </p:nvSpPr>
            <p:spPr>
              <a:xfrm>
                <a:off x="4532" y="2897"/>
                <a:ext cx="2530" cy="552"/>
              </a:xfrm>
              <a:prstGeom prst="rect">
                <a:avLst/>
              </a:prstGeom>
              <a:no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9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BCELoss</a:t>
                </a:r>
              </a:p>
            </p:txBody>
          </p:sp>
          <p:sp>
            <p:nvSpPr>
              <p:cNvPr id="522" name="箭头: 右 52"/>
              <p:cNvSpPr/>
              <p:nvPr/>
            </p:nvSpPr>
            <p:spPr>
              <a:xfrm>
                <a:off x="6499" y="3114"/>
                <a:ext cx="1443" cy="145"/>
              </a:xfrm>
              <a:prstGeom prst="rightArrow">
                <a:avLst/>
              </a:prstGeom>
              <a:solidFill>
                <a:srgbClr val="EAD4A5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23" name="文本框 522"/>
              <p:cNvSpPr txBox="1"/>
              <p:nvPr/>
            </p:nvSpPr>
            <p:spPr>
              <a:xfrm>
                <a:off x="6393" y="3447"/>
                <a:ext cx="2031" cy="8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lang="zh-CN" altLang="en-US" sz="80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  <a:sym typeface="+mn-lt"/>
                  </a:rPr>
                  <a:t>全局</a:t>
                </a:r>
                <a:r>
                  <a:rPr lang="en-US" altLang="zh-CN" sz="80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  <a:sym typeface="+mn-lt"/>
                  </a:rPr>
                  <a:t>Loss</a:t>
                </a:r>
              </a:p>
            </p:txBody>
          </p:sp>
          <p:sp>
            <p:nvSpPr>
              <p:cNvPr id="524" name="箭头: 右 52"/>
              <p:cNvSpPr/>
              <p:nvPr/>
            </p:nvSpPr>
            <p:spPr>
              <a:xfrm rot="5400000">
                <a:off x="10412" y="4256"/>
                <a:ext cx="2246" cy="126"/>
              </a:xfrm>
              <a:prstGeom prst="rightArrow">
                <a:avLst/>
              </a:prstGeom>
              <a:solidFill>
                <a:srgbClr val="EAD4A5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25" name="箭头: 右 52"/>
              <p:cNvSpPr/>
              <p:nvPr/>
            </p:nvSpPr>
            <p:spPr>
              <a:xfrm rot="10800000">
                <a:off x="9372" y="3147"/>
                <a:ext cx="2183" cy="72"/>
              </a:xfrm>
              <a:prstGeom prst="rightArrow">
                <a:avLst>
                  <a:gd name="adj1" fmla="val 100000"/>
                  <a:gd name="adj2" fmla="val 0"/>
                </a:avLst>
              </a:prstGeom>
              <a:solidFill>
                <a:srgbClr val="EAD4A5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26" name="文本框 525"/>
              <p:cNvSpPr txBox="1"/>
              <p:nvPr/>
            </p:nvSpPr>
            <p:spPr>
              <a:xfrm>
                <a:off x="7898" y="6445"/>
                <a:ext cx="3243" cy="8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defRPr/>
                </a:pPr>
                <a:r>
                  <a:rPr lang="zh-CN" altLang="en-US" sz="80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  <a:sym typeface="+mn-lt"/>
                  </a:rPr>
                  <a:t>边缘Loss</a:t>
                </a:r>
              </a:p>
            </p:txBody>
          </p:sp>
          <p:sp>
            <p:nvSpPr>
              <p:cNvPr id="527" name="箭头: 右 52"/>
              <p:cNvSpPr/>
              <p:nvPr/>
            </p:nvSpPr>
            <p:spPr>
              <a:xfrm rot="5400000">
                <a:off x="2441" y="8298"/>
                <a:ext cx="1325" cy="75"/>
              </a:xfrm>
              <a:prstGeom prst="rightArrow">
                <a:avLst>
                  <a:gd name="adj1" fmla="val 100000"/>
                  <a:gd name="adj2" fmla="val 0"/>
                </a:avLst>
              </a:prstGeom>
              <a:solidFill>
                <a:srgbClr val="EAD4A5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28" name="矩形: 圆角 135"/>
              <p:cNvSpPr/>
              <p:nvPr/>
            </p:nvSpPr>
            <p:spPr>
              <a:xfrm>
                <a:off x="4216" y="8150"/>
                <a:ext cx="6181" cy="1688"/>
              </a:xfrm>
              <a:prstGeom prst="roundRect">
                <a:avLst/>
              </a:prstGeom>
              <a:noFill/>
              <a:ln>
                <a:solidFill>
                  <a:srgbClr val="FBE5D6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2">
                        <a:lumMod val="20000"/>
                        <a:lumOff val="80000"/>
                      </a:schemeClr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29" name="文本框 528"/>
              <p:cNvSpPr txBox="1"/>
              <p:nvPr/>
            </p:nvSpPr>
            <p:spPr>
              <a:xfrm>
                <a:off x="7917" y="8479"/>
                <a:ext cx="1841" cy="12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</a:t>
                </a:r>
                <a:r>
                  <a:rPr lang="en-US" altLang="zh-CN" sz="1600" baseline="-250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IoU</a:t>
                </a:r>
              </a:p>
            </p:txBody>
          </p:sp>
          <p:sp>
            <p:nvSpPr>
              <p:cNvPr id="530" name="箭头: 右 52"/>
              <p:cNvSpPr/>
              <p:nvPr/>
            </p:nvSpPr>
            <p:spPr>
              <a:xfrm>
                <a:off x="6499" y="8894"/>
                <a:ext cx="1443" cy="145"/>
              </a:xfrm>
              <a:prstGeom prst="rightArrow">
                <a:avLst/>
              </a:prstGeom>
              <a:solidFill>
                <a:srgbClr val="EAD4A5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31" name="箭头: 右 52"/>
              <p:cNvSpPr/>
              <p:nvPr/>
            </p:nvSpPr>
            <p:spPr>
              <a:xfrm rot="16200000">
                <a:off x="11724" y="7709"/>
                <a:ext cx="2401" cy="226"/>
              </a:xfrm>
              <a:prstGeom prst="rightArrow">
                <a:avLst>
                  <a:gd name="adj1" fmla="val 62075"/>
                  <a:gd name="adj2" fmla="val 50000"/>
                </a:avLst>
              </a:prstGeom>
              <a:solidFill>
                <a:srgbClr val="EAD4A5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32" name="箭头: 右 52"/>
              <p:cNvSpPr/>
              <p:nvPr/>
            </p:nvSpPr>
            <p:spPr>
              <a:xfrm rot="10800000">
                <a:off x="9482" y="8919"/>
                <a:ext cx="3514" cy="120"/>
              </a:xfrm>
              <a:prstGeom prst="rightArrow">
                <a:avLst>
                  <a:gd name="adj1" fmla="val 100000"/>
                  <a:gd name="adj2" fmla="val 0"/>
                </a:avLst>
              </a:prstGeom>
              <a:solidFill>
                <a:srgbClr val="EAD4A5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33" name="箭头: 右 52"/>
              <p:cNvSpPr/>
              <p:nvPr/>
            </p:nvSpPr>
            <p:spPr>
              <a:xfrm>
                <a:off x="3085" y="8914"/>
                <a:ext cx="1443" cy="145"/>
              </a:xfrm>
              <a:prstGeom prst="rightArrow">
                <a:avLst/>
              </a:prstGeom>
              <a:solidFill>
                <a:srgbClr val="EAD4A5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34" name="加号 533"/>
              <p:cNvSpPr/>
              <p:nvPr/>
            </p:nvSpPr>
            <p:spPr>
              <a:xfrm>
                <a:off x="12085" y="5790"/>
                <a:ext cx="310" cy="310"/>
              </a:xfrm>
              <a:prstGeom prst="mathPlus">
                <a:avLst/>
              </a:prstGeom>
              <a:solidFill>
                <a:srgbClr val="EAD4A5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35" name="文本框 534"/>
              <p:cNvSpPr txBox="1"/>
              <p:nvPr/>
            </p:nvSpPr>
            <p:spPr>
              <a:xfrm>
                <a:off x="12396" y="5382"/>
                <a:ext cx="1718" cy="9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0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L</a:t>
                </a:r>
                <a:r>
                  <a:rPr lang="en-US" altLang="zh-CN" sz="1000" baseline="-250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IoU</a:t>
                </a:r>
              </a:p>
            </p:txBody>
          </p:sp>
          <p:cxnSp>
            <p:nvCxnSpPr>
              <p:cNvPr id="536" name="直接箭头连接符 535"/>
              <p:cNvCxnSpPr/>
              <p:nvPr/>
            </p:nvCxnSpPr>
            <p:spPr>
              <a:xfrm>
                <a:off x="5095" y="8481"/>
                <a:ext cx="637" cy="10"/>
              </a:xfrm>
              <a:prstGeom prst="straightConnector1">
                <a:avLst/>
              </a:prstGeom>
              <a:ln w="127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37" name="文本框 536"/>
              <p:cNvSpPr txBox="1"/>
              <p:nvPr/>
            </p:nvSpPr>
            <p:spPr>
              <a:xfrm>
                <a:off x="6289" y="9087"/>
                <a:ext cx="4106" cy="9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defRPr/>
                </a:pPr>
                <a:r>
                  <a:rPr lang="zh-CN" altLang="en-US" sz="100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  <a:sym typeface="+mn-lt"/>
                  </a:rPr>
                  <a:t>IoU Loss</a:t>
                </a:r>
              </a:p>
            </p:txBody>
          </p:sp>
          <p:sp>
            <p:nvSpPr>
              <p:cNvPr id="538" name="矩形 537"/>
              <p:cNvSpPr/>
              <p:nvPr/>
            </p:nvSpPr>
            <p:spPr>
              <a:xfrm>
                <a:off x="4992" y="9444"/>
                <a:ext cx="1299" cy="306"/>
              </a:xfrm>
              <a:prstGeom prst="rect">
                <a:avLst/>
              </a:prstGeom>
              <a:no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6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IoU</a:t>
                </a:r>
              </a:p>
            </p:txBody>
          </p:sp>
          <p:pic>
            <p:nvPicPr>
              <p:cNvPr id="539" name="图片 538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62" y="8302"/>
                <a:ext cx="1463" cy="977"/>
              </a:xfrm>
              <a:prstGeom prst="rect">
                <a:avLst/>
              </a:prstGeom>
              <a:scene3d>
                <a:camera prst="orthographicFront">
                  <a:rot lat="0" lon="4200000" rev="0"/>
                </a:camera>
                <a:lightRig rig="threePt" dir="t"/>
              </a:scene3d>
            </p:spPr>
          </p:pic>
          <p:cxnSp>
            <p:nvCxnSpPr>
              <p:cNvPr id="540" name="直接箭头连接符 539"/>
              <p:cNvCxnSpPr/>
              <p:nvPr/>
            </p:nvCxnSpPr>
            <p:spPr>
              <a:xfrm>
                <a:off x="5095" y="8831"/>
                <a:ext cx="637" cy="10"/>
              </a:xfrm>
              <a:prstGeom prst="straightConnector1">
                <a:avLst/>
              </a:prstGeom>
              <a:ln w="127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1" name="直接箭头连接符 540"/>
              <p:cNvCxnSpPr/>
              <p:nvPr/>
            </p:nvCxnSpPr>
            <p:spPr>
              <a:xfrm>
                <a:off x="5095" y="9117"/>
                <a:ext cx="637" cy="10"/>
              </a:xfrm>
              <a:prstGeom prst="straightConnector1">
                <a:avLst/>
              </a:prstGeom>
              <a:ln w="127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45" name="圆角矩形 544"/>
            <p:cNvSpPr/>
            <p:nvPr/>
          </p:nvSpPr>
          <p:spPr>
            <a:xfrm>
              <a:off x="1232" y="153"/>
              <a:ext cx="8281" cy="3285"/>
            </a:xfrm>
            <a:prstGeom prst="roundRect">
              <a:avLst/>
            </a:prstGeom>
            <a:noFill/>
            <a:ln>
              <a:solidFill>
                <a:srgbClr val="00B0F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6" name="下弧形箭头 545"/>
            <p:cNvSpPr/>
            <p:nvPr/>
          </p:nvSpPr>
          <p:spPr>
            <a:xfrm rot="15960000">
              <a:off x="9016" y="2578"/>
              <a:ext cx="1587" cy="484"/>
            </a:xfrm>
            <a:prstGeom prst="curvedUpArrow">
              <a:avLst>
                <a:gd name="adj1" fmla="val 8094"/>
                <a:gd name="adj2" fmla="val 42595"/>
                <a:gd name="adj3" fmla="val 3943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47" name="下弧形箭头 546"/>
            <p:cNvSpPr/>
            <p:nvPr/>
          </p:nvSpPr>
          <p:spPr>
            <a:xfrm rot="6480000">
              <a:off x="-143" y="2599"/>
              <a:ext cx="1587" cy="484"/>
            </a:xfrm>
            <a:prstGeom prst="curvedUpArrow">
              <a:avLst>
                <a:gd name="adj1" fmla="val 8094"/>
                <a:gd name="adj2" fmla="val 42595"/>
                <a:gd name="adj3" fmla="val 3943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grpSp>
          <p:nvGrpSpPr>
            <p:cNvPr id="602" name="组合 601"/>
            <p:cNvGrpSpPr/>
            <p:nvPr/>
          </p:nvGrpSpPr>
          <p:grpSpPr>
            <a:xfrm>
              <a:off x="10223" y="365"/>
              <a:ext cx="8898" cy="9383"/>
              <a:chOff x="10228" y="954"/>
              <a:chExt cx="8898" cy="8605"/>
            </a:xfrm>
          </p:grpSpPr>
          <p:grpSp>
            <p:nvGrpSpPr>
              <p:cNvPr id="448" name="组合 447"/>
              <p:cNvGrpSpPr/>
              <p:nvPr/>
            </p:nvGrpSpPr>
            <p:grpSpPr>
              <a:xfrm>
                <a:off x="11109" y="1000"/>
                <a:ext cx="6283" cy="4029"/>
                <a:chOff x="13231" y="1510"/>
                <a:chExt cx="5567" cy="3497"/>
              </a:xfrm>
            </p:grpSpPr>
            <p:grpSp>
              <p:nvGrpSpPr>
                <p:cNvPr id="446" name="组合 445"/>
                <p:cNvGrpSpPr/>
                <p:nvPr/>
              </p:nvGrpSpPr>
              <p:grpSpPr>
                <a:xfrm>
                  <a:off x="13231" y="1510"/>
                  <a:ext cx="5567" cy="3497"/>
                  <a:chOff x="9037" y="912"/>
                  <a:chExt cx="5567" cy="3497"/>
                </a:xfrm>
              </p:grpSpPr>
              <p:grpSp>
                <p:nvGrpSpPr>
                  <p:cNvPr id="270" name="组合 269"/>
                  <p:cNvGrpSpPr/>
                  <p:nvPr/>
                </p:nvGrpSpPr>
                <p:grpSpPr>
                  <a:xfrm>
                    <a:off x="9037" y="912"/>
                    <a:ext cx="5567" cy="3497"/>
                    <a:chOff x="9663" y="867"/>
                    <a:chExt cx="6428" cy="4038"/>
                  </a:xfrm>
                </p:grpSpPr>
                <p:grpSp>
                  <p:nvGrpSpPr>
                    <p:cNvPr id="266" name="组合 265"/>
                    <p:cNvGrpSpPr/>
                    <p:nvPr/>
                  </p:nvGrpSpPr>
                  <p:grpSpPr>
                    <a:xfrm>
                      <a:off x="9663" y="867"/>
                      <a:ext cx="6428" cy="4038"/>
                      <a:chOff x="932" y="358"/>
                      <a:chExt cx="6454" cy="3325"/>
                    </a:xfrm>
                  </p:grpSpPr>
                  <p:grpSp>
                    <p:nvGrpSpPr>
                      <p:cNvPr id="227" name="组合 226"/>
                      <p:cNvGrpSpPr/>
                      <p:nvPr/>
                    </p:nvGrpSpPr>
                    <p:grpSpPr>
                      <a:xfrm>
                        <a:off x="932" y="358"/>
                        <a:ext cx="6454" cy="3325"/>
                        <a:chOff x="1260790" y="465489"/>
                        <a:chExt cx="8210797" cy="4816638"/>
                      </a:xfrm>
                    </p:grpSpPr>
                    <p:grpSp>
                      <p:nvGrpSpPr>
                        <p:cNvPr id="228" name="组合 227"/>
                        <p:cNvGrpSpPr/>
                        <p:nvPr/>
                      </p:nvGrpSpPr>
                      <p:grpSpPr>
                        <a:xfrm>
                          <a:off x="2448306" y="465489"/>
                          <a:ext cx="7023281" cy="4816638"/>
                          <a:chOff x="1904200" y="699757"/>
                          <a:chExt cx="7023278" cy="4816653"/>
                        </a:xfrm>
                      </p:grpSpPr>
                      <p:sp>
                        <p:nvSpPr>
                          <p:cNvPr id="230" name="立方体 229"/>
                          <p:cNvSpPr/>
                          <p:nvPr/>
                        </p:nvSpPr>
                        <p:spPr>
                          <a:xfrm>
                            <a:off x="4037033" y="4995490"/>
                            <a:ext cx="2217785" cy="520920"/>
                          </a:xfrm>
                          <a:prstGeom prst="cube">
                            <a:avLst>
                              <a:gd name="adj" fmla="val 63407"/>
                            </a:avLst>
                          </a:prstGeom>
                          <a:solidFill>
                            <a:srgbClr val="92D050"/>
                          </a:solidFill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zh-CN" altLang="en-US" sz="1050" b="1" baseline="-10000" dirty="0">
                              <a:solidFill>
                                <a:schemeClr val="bg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231" name="箭头: 直角上 96"/>
                          <p:cNvSpPr/>
                          <p:nvPr/>
                        </p:nvSpPr>
                        <p:spPr>
                          <a:xfrm>
                            <a:off x="6362744" y="4586465"/>
                            <a:ext cx="1264708" cy="695257"/>
                          </a:xfrm>
                          <a:prstGeom prst="bentUpArrow">
                            <a:avLst>
                              <a:gd name="adj1" fmla="val 13095"/>
                              <a:gd name="adj2" fmla="val 13705"/>
                              <a:gd name="adj3" fmla="val 18578"/>
                            </a:avLst>
                          </a:prstGeom>
                          <a:solidFill>
                            <a:schemeClr val="bg2">
                              <a:lumMod val="90000"/>
                            </a:schemeClr>
                          </a:solidFill>
                          <a:ln>
                            <a:solidFill>
                              <a:schemeClr val="bg2">
                                <a:lumMod val="90000"/>
                              </a:schemeClr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zh-CN" altLang="en-US" b="1">
                              <a:solidFill>
                                <a:schemeClr val="bg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232" name="箭头: 直角上 97"/>
                          <p:cNvSpPr/>
                          <p:nvPr/>
                        </p:nvSpPr>
                        <p:spPr>
                          <a:xfrm rot="5400000">
                            <a:off x="3015461" y="4533365"/>
                            <a:ext cx="620453" cy="1206843"/>
                          </a:xfrm>
                          <a:prstGeom prst="bentUpArrow">
                            <a:avLst>
                              <a:gd name="adj1" fmla="val 10180"/>
                              <a:gd name="adj2" fmla="val 13705"/>
                              <a:gd name="adj3" fmla="val 20750"/>
                            </a:avLst>
                          </a:prstGeom>
                          <a:solidFill>
                            <a:schemeClr val="bg2">
                              <a:lumMod val="90000"/>
                            </a:schemeClr>
                          </a:solidFill>
                          <a:ln>
                            <a:solidFill>
                              <a:schemeClr val="bg2">
                                <a:lumMod val="90000"/>
                              </a:schemeClr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zh-CN" altLang="en-US" b="1" dirty="0">
                              <a:solidFill>
                                <a:schemeClr val="bg1"/>
                              </a:solidFill>
                            </a:endParaRPr>
                          </a:p>
                        </p:txBody>
                      </p:sp>
                      <p:grpSp>
                        <p:nvGrpSpPr>
                          <p:cNvPr id="233" name="组合 232"/>
                          <p:cNvGrpSpPr/>
                          <p:nvPr/>
                        </p:nvGrpSpPr>
                        <p:grpSpPr>
                          <a:xfrm>
                            <a:off x="6645782" y="1931329"/>
                            <a:ext cx="1954111" cy="2597163"/>
                            <a:chOff x="7461942" y="1856175"/>
                            <a:chExt cx="1765857" cy="2687425"/>
                          </a:xfrm>
                        </p:grpSpPr>
                        <p:sp>
                          <p:nvSpPr>
                            <p:cNvPr id="234" name="立方体 233"/>
                            <p:cNvSpPr/>
                            <p:nvPr/>
                          </p:nvSpPr>
                          <p:spPr>
                            <a:xfrm>
                              <a:off x="7470280" y="3901584"/>
                              <a:ext cx="1757519" cy="642016"/>
                            </a:xfrm>
                            <a:prstGeom prst="cube">
                              <a:avLst>
                                <a:gd name="adj" fmla="val 63407"/>
                              </a:avLst>
                            </a:prstGeom>
                            <a:solidFill>
                              <a:srgbClr val="92D050"/>
                            </a:solidFill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zh-CN" altLang="en-US" sz="1050" b="1" baseline="-10000" dirty="0">
                                <a:solidFill>
                                  <a:schemeClr val="bg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235" name="立方体 234"/>
                            <p:cNvSpPr/>
                            <p:nvPr/>
                          </p:nvSpPr>
                          <p:spPr>
                            <a:xfrm>
                              <a:off x="7470280" y="3554749"/>
                              <a:ext cx="1757519" cy="642016"/>
                            </a:xfrm>
                            <a:prstGeom prst="cube">
                              <a:avLst>
                                <a:gd name="adj" fmla="val 63407"/>
                              </a:avLst>
                            </a:prstGeom>
                            <a:solidFill>
                              <a:srgbClr val="E63AC1"/>
                            </a:solidFill>
                            <a:ln>
                              <a:solidFill>
                                <a:schemeClr val="tx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zh-CN" altLang="en-US" sz="1050" b="1" baseline="-10000" dirty="0">
                                <a:solidFill>
                                  <a:schemeClr val="bg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238" name="立方体 237"/>
                            <p:cNvSpPr/>
                            <p:nvPr/>
                          </p:nvSpPr>
                          <p:spPr>
                            <a:xfrm>
                              <a:off x="7461943" y="2505908"/>
                              <a:ext cx="1757519" cy="642016"/>
                            </a:xfrm>
                            <a:prstGeom prst="cube">
                              <a:avLst>
                                <a:gd name="adj" fmla="val 63407"/>
                              </a:avLst>
                            </a:prstGeom>
                            <a:solidFill>
                              <a:srgbClr val="E63AC1"/>
                            </a:solidFill>
                            <a:ln>
                              <a:solidFill>
                                <a:schemeClr val="tx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zh-CN" altLang="en-US" sz="1050" b="1" baseline="-10000" dirty="0">
                                <a:solidFill>
                                  <a:schemeClr val="bg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239" name="立方体 238"/>
                            <p:cNvSpPr/>
                            <p:nvPr/>
                          </p:nvSpPr>
                          <p:spPr>
                            <a:xfrm>
                              <a:off x="7470280" y="2177847"/>
                              <a:ext cx="1757519" cy="642016"/>
                            </a:xfrm>
                            <a:prstGeom prst="cube">
                              <a:avLst>
                                <a:gd name="adj" fmla="val 63407"/>
                              </a:avLst>
                            </a:prstGeom>
                            <a:solidFill>
                              <a:srgbClr val="E63AC1"/>
                            </a:solidFill>
                            <a:ln>
                              <a:solidFill>
                                <a:schemeClr val="tx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zh-CN" altLang="en-US" sz="1050" b="1" baseline="-10000" dirty="0">
                                <a:solidFill>
                                  <a:schemeClr val="bg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240" name="立方体 239"/>
                            <p:cNvSpPr/>
                            <p:nvPr/>
                          </p:nvSpPr>
                          <p:spPr>
                            <a:xfrm>
                              <a:off x="7461942" y="1856175"/>
                              <a:ext cx="1757519" cy="642016"/>
                            </a:xfrm>
                            <a:prstGeom prst="cube">
                              <a:avLst>
                                <a:gd name="adj" fmla="val 63407"/>
                              </a:avLst>
                            </a:prstGeom>
                            <a:solidFill>
                              <a:srgbClr val="7030A0"/>
                            </a:solidFill>
                            <a:ln>
                              <a:solidFill>
                                <a:schemeClr val="tx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zh-CN" altLang="en-US" sz="1050" b="1" baseline="-10000" dirty="0">
                                <a:solidFill>
                                  <a:schemeClr val="bg1"/>
                                </a:solidFill>
                              </a:endParaRPr>
                            </a:p>
                          </p:txBody>
                        </p:sp>
                      </p:grpSp>
                      <p:grpSp>
                        <p:nvGrpSpPr>
                          <p:cNvPr id="241" name="组合 240"/>
                          <p:cNvGrpSpPr/>
                          <p:nvPr/>
                        </p:nvGrpSpPr>
                        <p:grpSpPr>
                          <a:xfrm>
                            <a:off x="1904200" y="2156624"/>
                            <a:ext cx="1954113" cy="2597162"/>
                            <a:chOff x="7461941" y="1856176"/>
                            <a:chExt cx="1765858" cy="2687424"/>
                          </a:xfrm>
                        </p:grpSpPr>
                        <p:sp>
                          <p:nvSpPr>
                            <p:cNvPr id="242" name="立方体 241"/>
                            <p:cNvSpPr/>
                            <p:nvPr/>
                          </p:nvSpPr>
                          <p:spPr>
                            <a:xfrm>
                              <a:off x="7470280" y="3901584"/>
                              <a:ext cx="1757519" cy="642016"/>
                            </a:xfrm>
                            <a:prstGeom prst="cube">
                              <a:avLst>
                                <a:gd name="adj" fmla="val 63407"/>
                              </a:avLst>
                            </a:prstGeom>
                            <a:solidFill>
                              <a:srgbClr val="00B0F0"/>
                            </a:solidFill>
                            <a:ln>
                              <a:solidFill>
                                <a:schemeClr val="tx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zh-CN" altLang="en-US" sz="1050" b="1" baseline="-10000" dirty="0">
                                <a:solidFill>
                                  <a:schemeClr val="bg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243" name="立方体 242"/>
                            <p:cNvSpPr/>
                            <p:nvPr/>
                          </p:nvSpPr>
                          <p:spPr>
                            <a:xfrm>
                              <a:off x="7470280" y="3554749"/>
                              <a:ext cx="1757519" cy="642016"/>
                            </a:xfrm>
                            <a:prstGeom prst="cube">
                              <a:avLst>
                                <a:gd name="adj" fmla="val 63407"/>
                              </a:avLst>
                            </a:prstGeom>
                            <a:solidFill>
                              <a:srgbClr val="00B0F0"/>
                            </a:solidFill>
                            <a:ln>
                              <a:solidFill>
                                <a:schemeClr val="tx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altLang="zh-CN" sz="1050" b="1" baseline="-10000" dirty="0">
                                  <a:solidFill>
                                    <a:schemeClr val="bg1"/>
                                  </a:solidFill>
                                </a:rPr>
                                <a:t>		</a:t>
                              </a:r>
                            </a:p>
                          </p:txBody>
                        </p:sp>
                        <p:sp>
                          <p:nvSpPr>
                            <p:cNvPr id="246" name="立方体 245"/>
                            <p:cNvSpPr/>
                            <p:nvPr/>
                          </p:nvSpPr>
                          <p:spPr>
                            <a:xfrm>
                              <a:off x="7461944" y="2505908"/>
                              <a:ext cx="1757519" cy="642016"/>
                            </a:xfrm>
                            <a:prstGeom prst="cube">
                              <a:avLst>
                                <a:gd name="adj" fmla="val 63407"/>
                              </a:avLst>
                            </a:prstGeom>
                            <a:solidFill>
                              <a:srgbClr val="00B0F0"/>
                            </a:solidFill>
                            <a:ln>
                              <a:solidFill>
                                <a:schemeClr val="tx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zh-CN" altLang="en-US" sz="1050" b="1" baseline="-10000" dirty="0">
                                <a:solidFill>
                                  <a:schemeClr val="bg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247" name="立方体 246"/>
                            <p:cNvSpPr/>
                            <p:nvPr/>
                          </p:nvSpPr>
                          <p:spPr>
                            <a:xfrm>
                              <a:off x="7470280" y="2177847"/>
                              <a:ext cx="1757519" cy="642016"/>
                            </a:xfrm>
                            <a:prstGeom prst="cube">
                              <a:avLst>
                                <a:gd name="adj" fmla="val 63407"/>
                              </a:avLst>
                            </a:prstGeom>
                            <a:solidFill>
                              <a:srgbClr val="92D050"/>
                            </a:solidFill>
                            <a:ln>
                              <a:solidFill>
                                <a:schemeClr val="tx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zh-CN" altLang="en-US" sz="1100" b="1" baseline="-10000" dirty="0">
                                <a:solidFill>
                                  <a:schemeClr val="bg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248" name="立方体 247"/>
                            <p:cNvSpPr/>
                            <p:nvPr/>
                          </p:nvSpPr>
                          <p:spPr>
                            <a:xfrm>
                              <a:off x="7461941" y="1856176"/>
                              <a:ext cx="1757519" cy="642016"/>
                            </a:xfrm>
                            <a:prstGeom prst="cube">
                              <a:avLst>
                                <a:gd name="adj" fmla="val 63407"/>
                              </a:avLst>
                            </a:prstGeom>
                            <a:solidFill>
                              <a:srgbClr val="92D050"/>
                            </a:solidFill>
                            <a:ln>
                              <a:solidFill>
                                <a:schemeClr val="tx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zh-CN" altLang="en-US" sz="1050" b="1" baseline="-10000" dirty="0">
                                <a:solidFill>
                                  <a:schemeClr val="bg1"/>
                                </a:solidFill>
                              </a:endParaRPr>
                            </a:p>
                          </p:txBody>
                        </p:sp>
                      </p:grpSp>
                      <p:sp>
                        <p:nvSpPr>
                          <p:cNvPr id="249" name="箭头: 右 100"/>
                          <p:cNvSpPr/>
                          <p:nvPr/>
                        </p:nvSpPr>
                        <p:spPr>
                          <a:xfrm>
                            <a:off x="3678068" y="4295457"/>
                            <a:ext cx="2957345" cy="189623"/>
                          </a:xfrm>
                          <a:prstGeom prst="rightArrow">
                            <a:avLst>
                              <a:gd name="adj1" fmla="val 50000"/>
                              <a:gd name="adj2" fmla="val 59321"/>
                            </a:avLst>
                          </a:prstGeom>
                          <a:solidFill>
                            <a:schemeClr val="bg2">
                              <a:lumMod val="90000"/>
                            </a:schemeClr>
                          </a:solidFill>
                          <a:ln>
                            <a:solidFill>
                              <a:schemeClr val="bg2">
                                <a:lumMod val="90000"/>
                              </a:schemeClr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zh-CN" altLang="en-US">
                              <a:solidFill>
                                <a:schemeClr val="bg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250" name="箭头: 右 101"/>
                          <p:cNvSpPr/>
                          <p:nvPr/>
                        </p:nvSpPr>
                        <p:spPr>
                          <a:xfrm>
                            <a:off x="3678068" y="3979286"/>
                            <a:ext cx="2964552" cy="189623"/>
                          </a:xfrm>
                          <a:prstGeom prst="rightArrow">
                            <a:avLst>
                              <a:gd name="adj1" fmla="val 50000"/>
                              <a:gd name="adj2" fmla="val 65941"/>
                            </a:avLst>
                          </a:prstGeom>
                          <a:solidFill>
                            <a:schemeClr val="bg2">
                              <a:lumMod val="90000"/>
                            </a:schemeClr>
                          </a:solidFill>
                          <a:ln>
                            <a:solidFill>
                              <a:schemeClr val="bg2">
                                <a:lumMod val="90000"/>
                              </a:schemeClr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zh-CN" altLang="en-US">
                              <a:solidFill>
                                <a:schemeClr val="bg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253" name="箭头: 右 104"/>
                          <p:cNvSpPr/>
                          <p:nvPr/>
                        </p:nvSpPr>
                        <p:spPr>
                          <a:xfrm>
                            <a:off x="3674463" y="2955175"/>
                            <a:ext cx="2957345" cy="236972"/>
                          </a:xfrm>
                          <a:prstGeom prst="rightArrow">
                            <a:avLst/>
                          </a:prstGeom>
                          <a:solidFill>
                            <a:schemeClr val="bg2">
                              <a:lumMod val="90000"/>
                            </a:schemeClr>
                          </a:solidFill>
                          <a:ln>
                            <a:solidFill>
                              <a:schemeClr val="bg2">
                                <a:lumMod val="90000"/>
                              </a:schemeClr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zh-CN" altLang="en-US">
                              <a:solidFill>
                                <a:schemeClr val="bg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254" name="箭头: 右 105"/>
                          <p:cNvSpPr/>
                          <p:nvPr/>
                        </p:nvSpPr>
                        <p:spPr>
                          <a:xfrm>
                            <a:off x="3681671" y="2636802"/>
                            <a:ext cx="2957345" cy="229673"/>
                          </a:xfrm>
                          <a:prstGeom prst="rightArrow">
                            <a:avLst/>
                          </a:prstGeom>
                          <a:solidFill>
                            <a:schemeClr val="bg2">
                              <a:lumMod val="90000"/>
                            </a:schemeClr>
                          </a:solidFill>
                          <a:ln>
                            <a:solidFill>
                              <a:schemeClr val="bg2">
                                <a:lumMod val="90000"/>
                              </a:schemeClr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zh-CN" altLang="en-US">
                              <a:solidFill>
                                <a:schemeClr val="bg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255" name="箭头: 右 106"/>
                          <p:cNvSpPr/>
                          <p:nvPr/>
                        </p:nvSpPr>
                        <p:spPr>
                          <a:xfrm>
                            <a:off x="3667254" y="2335490"/>
                            <a:ext cx="2957345" cy="203993"/>
                          </a:xfrm>
                          <a:prstGeom prst="rightArrow">
                            <a:avLst/>
                          </a:prstGeom>
                          <a:solidFill>
                            <a:schemeClr val="bg2">
                              <a:lumMod val="90000"/>
                            </a:schemeClr>
                          </a:solidFill>
                          <a:ln>
                            <a:solidFill>
                              <a:schemeClr val="bg2">
                                <a:lumMod val="90000"/>
                              </a:schemeClr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zh-CN" altLang="en-US">
                              <a:solidFill>
                                <a:schemeClr val="bg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257" name="文本框 256"/>
                          <p:cNvSpPr txBox="1"/>
                          <p:nvPr/>
                        </p:nvSpPr>
                        <p:spPr>
                          <a:xfrm>
                            <a:off x="2196479" y="1489886"/>
                            <a:ext cx="1914628" cy="396886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0">
                            <a:spAutoFit/>
                          </a:bodyPr>
                          <a:lstStyle/>
                          <a:p>
                            <a:r>
                              <a:rPr lang="en-US" altLang="zh-CN" sz="900" b="1" dirty="0">
                                <a:solidFill>
                                  <a:schemeClr val="bg1"/>
                                </a:solidFill>
                              </a:rPr>
                              <a:t>NxWxC</a:t>
                            </a:r>
                            <a:r>
                              <a:rPr lang="en-US" altLang="zh-CN" sz="900" b="1" baseline="-10000" dirty="0">
                                <a:solidFill>
                                  <a:schemeClr val="bg1"/>
                                </a:solidFill>
                              </a:rPr>
                              <a:t>in</a:t>
                            </a:r>
                          </a:p>
                        </p:txBody>
                      </p:sp>
                      <p:sp>
                        <p:nvSpPr>
                          <p:cNvPr id="258" name="箭头: 下 109"/>
                          <p:cNvSpPr/>
                          <p:nvPr/>
                        </p:nvSpPr>
                        <p:spPr>
                          <a:xfrm rot="10800000">
                            <a:off x="7452394" y="1690164"/>
                            <a:ext cx="231175" cy="500942"/>
                          </a:xfrm>
                          <a:prstGeom prst="downArrow">
                            <a:avLst/>
                          </a:prstGeom>
                          <a:solidFill>
                            <a:schemeClr val="bg2">
                              <a:lumMod val="90000"/>
                            </a:schemeClr>
                          </a:solidFill>
                          <a:ln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zh-CN" altLang="en-US" dirty="0">
                              <a:solidFill>
                                <a:schemeClr val="bg1"/>
                              </a:solidFill>
                            </a:endParaRPr>
                          </a:p>
                        </p:txBody>
                      </p:sp>
                      <p:pic>
                        <p:nvPicPr>
                          <p:cNvPr id="259" name="图片 258"/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10" cstate="print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tretch>
                            <a:fillRect/>
                          </a:stretch>
                        </p:blipFill>
                        <p:spPr>
                          <a:xfrm>
                            <a:off x="7007829" y="699757"/>
                            <a:ext cx="1324800" cy="882649"/>
                          </a:xfrm>
                          <a:prstGeom prst="rect">
                            <a:avLst/>
                          </a:prstGeom>
                          <a:scene3d>
                            <a:camera prst="orthographicFront">
                              <a:rot lat="1350000" lon="18954000" rev="20376000"/>
                            </a:camera>
                            <a:lightRig rig="threePt" dir="t"/>
                          </a:scene3d>
                        </p:spPr>
                      </p:pic>
                      <p:sp>
                        <p:nvSpPr>
                          <p:cNvPr id="260" name="文本框 259"/>
                          <p:cNvSpPr txBox="1"/>
                          <p:nvPr/>
                        </p:nvSpPr>
                        <p:spPr>
                          <a:xfrm>
                            <a:off x="6894845" y="1404753"/>
                            <a:ext cx="2032633" cy="396886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>
                            <a:spAutoFit/>
                          </a:bodyPr>
                          <a:lstStyle/>
                          <a:p>
                            <a:r>
                              <a:rPr lang="en-US" altLang="zh-CN" sz="900" b="1" dirty="0">
                                <a:solidFill>
                                  <a:schemeClr val="bg1"/>
                                </a:solidFill>
                              </a:rPr>
                              <a:t>NxWxC</a:t>
                            </a:r>
                            <a:r>
                              <a:rPr lang="en-US" altLang="zh-CN" sz="900" b="1" baseline="-10000" dirty="0">
                                <a:solidFill>
                                  <a:schemeClr val="bg1"/>
                                </a:solidFill>
                              </a:rPr>
                              <a:t>out</a:t>
                            </a:r>
                          </a:p>
                        </p:txBody>
                      </p:sp>
                    </p:grpSp>
                    <p:cxnSp>
                      <p:nvCxnSpPr>
                        <p:cNvPr id="262" name="直接连接符 261"/>
                        <p:cNvCxnSpPr/>
                        <p:nvPr/>
                      </p:nvCxnSpPr>
                      <p:spPr>
                        <a:xfrm>
                          <a:off x="1828709" y="2624841"/>
                          <a:ext cx="619506" cy="3260"/>
                        </a:xfrm>
                        <a:prstGeom prst="line">
                          <a:avLst/>
                        </a:prstGeom>
                        <a:solidFill>
                          <a:schemeClr val="bg2">
                            <a:lumMod val="90000"/>
                          </a:schemeClr>
                        </a:solidFill>
                        <a:ln w="38100">
                          <a:solidFill>
                            <a:schemeClr val="bg2">
                              <a:lumMod val="90000"/>
                            </a:schemeClr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sp>
                      <p:nvSpPr>
                        <p:cNvPr id="263" name="文本框 262"/>
                        <p:cNvSpPr txBox="1"/>
                        <p:nvPr/>
                      </p:nvSpPr>
                      <p:spPr>
                        <a:xfrm>
                          <a:off x="1260790" y="3744722"/>
                          <a:ext cx="571084" cy="529545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 algn="r"/>
                          <a:r>
                            <a:rPr lang="en-US" altLang="zh-CN" sz="1400" b="1" dirty="0">
                              <a:solidFill>
                                <a:schemeClr val="bg1"/>
                              </a:solidFill>
                            </a:rPr>
                            <a:t>L </a:t>
                          </a:r>
                        </a:p>
                      </p:txBody>
                    </p:sp>
                  </p:grpSp>
                  <p:pic>
                    <p:nvPicPr>
                      <p:cNvPr id="264" name="图片 263"/>
                      <p:cNvPicPr>
                        <a:picLocks noChangeAspect="1"/>
                      </p:cNvPicPr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408" y="1960"/>
                        <a:ext cx="285" cy="1714"/>
                      </a:xfrm>
                      <a:prstGeom prst="rect">
                        <a:avLst/>
                      </a:prstGeom>
                    </p:spPr>
                  </p:pic>
                  <p:cxnSp>
                    <p:nvCxnSpPr>
                      <p:cNvPr id="265" name="直接连接符 264"/>
                      <p:cNvCxnSpPr/>
                      <p:nvPr/>
                    </p:nvCxnSpPr>
                    <p:spPr>
                      <a:xfrm>
                        <a:off x="1343" y="3675"/>
                        <a:ext cx="2198" cy="2"/>
                      </a:xfrm>
                      <a:prstGeom prst="line">
                        <a:avLst/>
                      </a:prstGeom>
                      <a:solidFill>
                        <a:schemeClr val="bg2">
                          <a:lumMod val="90000"/>
                        </a:schemeClr>
                      </a:solidFill>
                      <a:ln w="38100">
                        <a:solidFill>
                          <a:schemeClr val="bg2">
                            <a:lumMod val="90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sp>
                  <p:nvSpPr>
                    <p:cNvPr id="269" name="箭头: 下 109"/>
                    <p:cNvSpPr/>
                    <p:nvPr/>
                  </p:nvSpPr>
                  <p:spPr>
                    <a:xfrm rot="10800000">
                      <a:off x="11209" y="1770"/>
                      <a:ext cx="181" cy="420"/>
                    </a:xfrm>
                    <a:prstGeom prst="downArrow">
                      <a:avLst/>
                    </a:prstGeom>
                    <a:solidFill>
                      <a:schemeClr val="bg2">
                        <a:lumMod val="90000"/>
                      </a:schemeClr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p:txBody>
                </p:sp>
              </p:grpSp>
              <p:sp>
                <p:nvSpPr>
                  <p:cNvPr id="276" name="文本框 275"/>
                  <p:cNvSpPr txBox="1"/>
                  <p:nvPr/>
                </p:nvSpPr>
                <p:spPr>
                  <a:xfrm>
                    <a:off x="10166" y="2759"/>
                    <a:ext cx="684" cy="645"/>
                  </a:xfrm>
                  <a:prstGeom prst="rect">
                    <a:avLst/>
                  </a:prstGeom>
                  <a:noFill/>
                </p:spPr>
                <p:txBody>
                  <a:bodyPr vert="eaVert" wrap="square" rtlCol="0">
                    <a:spAutoFit/>
                  </a:bodyPr>
                  <a:lstStyle/>
                  <a:p>
                    <a:r>
                      <a:rPr lang="en-US" altLang="zh-CN" sz="2000" b="1">
                        <a:solidFill>
                          <a:schemeClr val="bg1"/>
                        </a:solidFill>
                      </a:rPr>
                      <a:t>…</a:t>
                    </a:r>
                  </a:p>
                </p:txBody>
              </p:sp>
              <p:sp>
                <p:nvSpPr>
                  <p:cNvPr id="277" name="文本框 276"/>
                  <p:cNvSpPr txBox="1"/>
                  <p:nvPr/>
                </p:nvSpPr>
                <p:spPr>
                  <a:xfrm>
                    <a:off x="13409" y="2596"/>
                    <a:ext cx="684" cy="645"/>
                  </a:xfrm>
                  <a:prstGeom prst="rect">
                    <a:avLst/>
                  </a:prstGeom>
                  <a:noFill/>
                </p:spPr>
                <p:txBody>
                  <a:bodyPr vert="eaVert" wrap="square" rtlCol="0">
                    <a:spAutoFit/>
                  </a:bodyPr>
                  <a:lstStyle/>
                  <a:p>
                    <a:r>
                      <a:rPr lang="en-US" altLang="zh-CN" sz="2000" b="1">
                        <a:solidFill>
                          <a:schemeClr val="bg1"/>
                        </a:solidFill>
                      </a:rPr>
                      <a:t>…</a:t>
                    </a:r>
                  </a:p>
                </p:txBody>
              </p:sp>
            </p:grpSp>
            <p:pic>
              <p:nvPicPr>
                <p:cNvPr id="447" name="图片 446"/>
                <p:cNvPicPr>
                  <a:picLocks noChangeAspect="1"/>
                </p:cNvPicPr>
                <p:nvPr/>
              </p:nvPicPr>
              <p:blipFill>
                <a:blip r:embed="rId1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207" y="1551"/>
                  <a:ext cx="1024" cy="599"/>
                </a:xfrm>
                <a:prstGeom prst="rect">
                  <a:avLst/>
                </a:prstGeom>
                <a:scene3d>
                  <a:camera prst="orthographicFront">
                    <a:rot lat="1351246" lon="18954278" rev="20378323"/>
                  </a:camera>
                  <a:lightRig rig="threePt" dir="t"/>
                </a:scene3d>
              </p:spPr>
            </p:pic>
          </p:grpSp>
          <p:sp>
            <p:nvSpPr>
              <p:cNvPr id="550" name="圆角矩形标注 549"/>
              <p:cNvSpPr/>
              <p:nvPr/>
            </p:nvSpPr>
            <p:spPr>
              <a:xfrm>
                <a:off x="10228" y="954"/>
                <a:ext cx="8816" cy="8605"/>
              </a:xfrm>
              <a:prstGeom prst="wedgeRoundRectCallout">
                <a:avLst>
                  <a:gd name="adj1" fmla="val -56635"/>
                  <a:gd name="adj2" fmla="val 58395"/>
                  <a:gd name="adj3" fmla="val 16667"/>
                </a:avLst>
              </a:prstGeom>
              <a:noFill/>
              <a:ln>
                <a:solidFill>
                  <a:srgbClr val="9393CD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552" name="组合 551"/>
              <p:cNvGrpSpPr/>
              <p:nvPr/>
            </p:nvGrpSpPr>
            <p:grpSpPr>
              <a:xfrm>
                <a:off x="10267" y="6843"/>
                <a:ext cx="8807" cy="2051"/>
                <a:chOff x="8675" y="6195"/>
                <a:chExt cx="10102" cy="2415"/>
              </a:xfrm>
            </p:grpSpPr>
            <p:grpSp>
              <p:nvGrpSpPr>
                <p:cNvPr id="553" name="组合 552"/>
                <p:cNvGrpSpPr/>
                <p:nvPr/>
              </p:nvGrpSpPr>
              <p:grpSpPr>
                <a:xfrm>
                  <a:off x="8675" y="6195"/>
                  <a:ext cx="10102" cy="2415"/>
                  <a:chOff x="311" y="3397"/>
                  <a:chExt cx="18793" cy="4494"/>
                </a:xfrm>
              </p:grpSpPr>
              <p:sp>
                <p:nvSpPr>
                  <p:cNvPr id="554" name="箭头: 直角上 97"/>
                  <p:cNvSpPr/>
                  <p:nvPr/>
                </p:nvSpPr>
                <p:spPr>
                  <a:xfrm>
                    <a:off x="11440" y="5145"/>
                    <a:ext cx="573" cy="971"/>
                  </a:xfrm>
                  <a:prstGeom prst="bentUpArrow">
                    <a:avLst>
                      <a:gd name="adj1" fmla="val 10180"/>
                      <a:gd name="adj2" fmla="val 9395"/>
                      <a:gd name="adj3" fmla="val 20750"/>
                    </a:avLst>
                  </a:prstGeom>
                  <a:solidFill>
                    <a:schemeClr val="bg2">
                      <a:lumMod val="90000"/>
                    </a:schemeClr>
                  </a:solidFill>
                  <a:ln>
                    <a:solidFill>
                      <a:schemeClr val="bg2">
                        <a:lumMod val="9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b="1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555" name="椭圆 554"/>
                  <p:cNvSpPr/>
                  <p:nvPr/>
                </p:nvSpPr>
                <p:spPr>
                  <a:xfrm>
                    <a:off x="9528" y="5785"/>
                    <a:ext cx="465" cy="465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zh-CN" altLang="en-US">
                        <a:latin typeface="Arial" panose="02080604020202020204" pitchFamily="34" charset="0"/>
                        <a:sym typeface="+mn-ea"/>
                      </a:rPr>
                      <a:t>÷</a:t>
                    </a:r>
                    <a:endParaRPr lang="zh-CN" altLang="en-US"/>
                  </a:p>
                </p:txBody>
              </p:sp>
              <p:sp>
                <p:nvSpPr>
                  <p:cNvPr id="556" name="箭头: 右 100"/>
                  <p:cNvSpPr/>
                  <p:nvPr/>
                </p:nvSpPr>
                <p:spPr>
                  <a:xfrm>
                    <a:off x="5635" y="4783"/>
                    <a:ext cx="694" cy="151"/>
                  </a:xfrm>
                  <a:prstGeom prst="rightArrow">
                    <a:avLst>
                      <a:gd name="adj1" fmla="val 50000"/>
                      <a:gd name="adj2" fmla="val 59321"/>
                    </a:avLst>
                  </a:prstGeom>
                  <a:solidFill>
                    <a:schemeClr val="bg2">
                      <a:lumMod val="90000"/>
                    </a:schemeClr>
                  </a:solidFill>
                  <a:ln>
                    <a:solidFill>
                      <a:schemeClr val="bg2">
                        <a:lumMod val="9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557" name="立方体 556"/>
                  <p:cNvSpPr/>
                  <p:nvPr/>
                </p:nvSpPr>
                <p:spPr>
                  <a:xfrm>
                    <a:off x="311" y="4465"/>
                    <a:ext cx="3212" cy="662"/>
                  </a:xfrm>
                  <a:prstGeom prst="cube">
                    <a:avLst>
                      <a:gd name="adj" fmla="val 63407"/>
                    </a:avLst>
                  </a:prstGeom>
                  <a:solidFill>
                    <a:srgbClr val="92D05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CN" sz="900" b="1" dirty="0">
                        <a:solidFill>
                          <a:schemeClr val="bg1"/>
                        </a:solidFill>
                      </a:rPr>
                      <a:t>X : C</a:t>
                    </a:r>
                    <a:r>
                      <a:rPr lang="zh-CN" altLang="en-US" sz="800" b="1" dirty="0">
                        <a:solidFill>
                          <a:schemeClr val="bg1"/>
                        </a:solidFill>
                      </a:rPr>
                      <a:t>×</a:t>
                    </a:r>
                    <a:r>
                      <a:rPr lang="en-US" altLang="zh-CN" sz="800" b="1" dirty="0">
                        <a:solidFill>
                          <a:schemeClr val="bg1"/>
                        </a:solidFill>
                      </a:rPr>
                      <a:t>H</a:t>
                    </a:r>
                    <a:r>
                      <a:rPr lang="zh-CN" altLang="en-US" sz="800" b="1" dirty="0">
                        <a:solidFill>
                          <a:schemeClr val="bg1"/>
                        </a:solidFill>
                      </a:rPr>
                      <a:t>×</a:t>
                    </a:r>
                    <a:r>
                      <a:rPr lang="en-US" altLang="zh-CN" sz="800" b="1" dirty="0">
                        <a:solidFill>
                          <a:schemeClr val="bg1"/>
                        </a:solidFill>
                      </a:rPr>
                      <a:t>W</a:t>
                    </a:r>
                    <a:endParaRPr lang="en-US" altLang="zh-CN" sz="800" b="1" baseline="-10000" dirty="0">
                      <a:solidFill>
                        <a:schemeClr val="bg1"/>
                      </a:solidFill>
                    </a:endParaRPr>
                  </a:p>
                </p:txBody>
              </p:sp>
              <p:grpSp>
                <p:nvGrpSpPr>
                  <p:cNvPr id="558" name="组合 557"/>
                  <p:cNvGrpSpPr/>
                  <p:nvPr/>
                </p:nvGrpSpPr>
                <p:grpSpPr>
                  <a:xfrm>
                    <a:off x="16475" y="4506"/>
                    <a:ext cx="2629" cy="860"/>
                    <a:chOff x="3803" y="6246"/>
                    <a:chExt cx="2629" cy="860"/>
                  </a:xfrm>
                </p:grpSpPr>
                <p:sp>
                  <p:nvSpPr>
                    <p:cNvPr id="559" name="立方体 558"/>
                    <p:cNvSpPr/>
                    <p:nvPr/>
                  </p:nvSpPr>
                  <p:spPr>
                    <a:xfrm>
                      <a:off x="3871" y="6246"/>
                      <a:ext cx="2494" cy="695"/>
                    </a:xfrm>
                    <a:prstGeom prst="cube">
                      <a:avLst>
                        <a:gd name="adj" fmla="val 63407"/>
                      </a:avLst>
                    </a:prstGeom>
                    <a:solidFill>
                      <a:srgbClr val="00B0F0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altLang="zh-CN" b="1" baseline="-10000" dirty="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560" name="文本框 559"/>
                    <p:cNvSpPr txBox="1"/>
                    <p:nvPr/>
                  </p:nvSpPr>
                  <p:spPr>
                    <a:xfrm>
                      <a:off x="3803" y="6501"/>
                      <a:ext cx="2629" cy="60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zh-CN" sz="1000" b="1" baseline="-10000" dirty="0">
                          <a:solidFill>
                            <a:schemeClr val="bg1"/>
                          </a:solidFill>
                          <a:sym typeface="+mn-ea"/>
                        </a:rPr>
                        <a:t>Xc: C</a:t>
                      </a:r>
                      <a:r>
                        <a:rPr lang="zh-CN" altLang="en-US" sz="1000" b="1" baseline="-10000" dirty="0">
                          <a:solidFill>
                            <a:schemeClr val="bg1"/>
                          </a:solidFill>
                          <a:sym typeface="+mn-ea"/>
                        </a:rPr>
                        <a:t>×</a:t>
                      </a:r>
                      <a:r>
                        <a:rPr lang="en-US" altLang="zh-CN" sz="1000" b="1" baseline="-10000" dirty="0">
                          <a:solidFill>
                            <a:schemeClr val="bg1"/>
                          </a:solidFill>
                          <a:sym typeface="+mn-ea"/>
                        </a:rPr>
                        <a:t>H</a:t>
                      </a:r>
                      <a:r>
                        <a:rPr lang="zh-CN" altLang="en-US" sz="1000" b="1" baseline="-10000" dirty="0">
                          <a:solidFill>
                            <a:schemeClr val="bg1"/>
                          </a:solidFill>
                          <a:sym typeface="+mn-ea"/>
                        </a:rPr>
                        <a:t>×</a:t>
                      </a:r>
                      <a:r>
                        <a:rPr lang="en-US" altLang="zh-CN" sz="1000" b="1" baseline="-10000" dirty="0">
                          <a:solidFill>
                            <a:schemeClr val="bg1"/>
                          </a:solidFill>
                          <a:sym typeface="+mn-ea"/>
                        </a:rPr>
                        <a:t>W</a:t>
                      </a:r>
                    </a:p>
                  </p:txBody>
                </p:sp>
              </p:grpSp>
              <p:sp>
                <p:nvSpPr>
                  <p:cNvPr id="561" name="圆角矩形 560"/>
                  <p:cNvSpPr/>
                  <p:nvPr/>
                </p:nvSpPr>
                <p:spPr>
                  <a:xfrm>
                    <a:off x="4064" y="4609"/>
                    <a:ext cx="1861" cy="512"/>
                  </a:xfrm>
                  <a:prstGeom prst="roundRect">
                    <a:avLst/>
                  </a:prstGeom>
                  <a:effectLst>
                    <a:outerShdw blurRad="50800" dist="88900" dir="2700000" algn="tl" rotWithShape="0">
                      <a:prstClr val="black">
                        <a:alpha val="40000"/>
                      </a:prstClr>
                    </a:outerShdw>
                  </a:effectLst>
                  <a:scene3d>
                    <a:camera prst="orthographicFront"/>
                    <a:lightRig rig="threePt" dir="t"/>
                  </a:scene3d>
                  <a:sp3d prstMaterial="matte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CN" sz="1600" b="1" baseline="-10000" dirty="0">
                        <a:solidFill>
                          <a:schemeClr val="bg1"/>
                        </a:solidFill>
                        <a:sym typeface="+mn-ea"/>
                      </a:rPr>
                      <a:t>|x</a:t>
                    </a:r>
                    <a:r>
                      <a:rPr lang="en-US" altLang="zh-CN" sz="900" b="1" baseline="-10000" dirty="0">
                        <a:solidFill>
                          <a:schemeClr val="bg1"/>
                        </a:solidFill>
                        <a:sym typeface="+mn-ea"/>
                      </a:rPr>
                      <a:t>c</a:t>
                    </a:r>
                    <a:r>
                      <a:rPr lang="en-US" altLang="zh-CN" sz="1600" b="1" baseline="-10000" dirty="0">
                        <a:solidFill>
                          <a:schemeClr val="bg1"/>
                        </a:solidFill>
                        <a:sym typeface="+mn-ea"/>
                      </a:rPr>
                      <a:t>||</a:t>
                    </a:r>
                    <a:r>
                      <a:rPr lang="en-US" altLang="zh-CN" sz="900" b="1" baseline="-25000" dirty="0">
                        <a:solidFill>
                          <a:schemeClr val="bg1"/>
                        </a:solidFill>
                        <a:sym typeface="+mn-ea"/>
                      </a:rPr>
                      <a:t>2</a:t>
                    </a:r>
                  </a:p>
                </p:txBody>
              </p:sp>
              <p:sp>
                <p:nvSpPr>
                  <p:cNvPr id="562" name="箭头: 右 100"/>
                  <p:cNvSpPr/>
                  <p:nvPr/>
                </p:nvSpPr>
                <p:spPr>
                  <a:xfrm>
                    <a:off x="7975" y="4783"/>
                    <a:ext cx="5337" cy="120"/>
                  </a:xfrm>
                  <a:prstGeom prst="rightArrow">
                    <a:avLst>
                      <a:gd name="adj1" fmla="val 50000"/>
                      <a:gd name="adj2" fmla="val 59321"/>
                    </a:avLst>
                  </a:prstGeom>
                  <a:solidFill>
                    <a:schemeClr val="bg2">
                      <a:lumMod val="90000"/>
                    </a:schemeClr>
                  </a:solidFill>
                  <a:ln>
                    <a:solidFill>
                      <a:schemeClr val="bg2">
                        <a:lumMod val="9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563" name="矩形 562"/>
                  <p:cNvSpPr/>
                  <p:nvPr/>
                </p:nvSpPr>
                <p:spPr>
                  <a:xfrm flipH="1">
                    <a:off x="5639" y="4241"/>
                    <a:ext cx="1016" cy="106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 anchor="t">
                    <a:spAutoFit/>
                  </a:bodyPr>
                  <a:lstStyle/>
                  <a:p>
                    <a:pPr algn="ctr"/>
                    <a:endParaRPr lang="zh-CN" altLang="en-US" sz="1600" b="1">
                      <a:solidFill>
                        <a:schemeClr val="accent2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564" name="文本框 563"/>
                  <p:cNvSpPr txBox="1"/>
                  <p:nvPr/>
                </p:nvSpPr>
                <p:spPr>
                  <a:xfrm>
                    <a:off x="4607" y="5329"/>
                    <a:ext cx="2959" cy="1174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t">
                    <a:spAutoFit/>
                  </a:bodyPr>
                  <a:lstStyle/>
                  <a:p>
                    <a:pPr algn="ctr"/>
                    <a:r>
                      <a:rPr lang="en-US" altLang="zh-CN" sz="1000" b="1" baseline="-10000" dirty="0">
                        <a:solidFill>
                          <a:schemeClr val="bg1"/>
                        </a:solidFill>
                        <a:sym typeface="+mn-ea"/>
                      </a:rPr>
                      <a:t>全局上下文嵌入</a:t>
                    </a:r>
                  </a:p>
                  <a:p>
                    <a:pPr algn="ctr"/>
                    <a:r>
                      <a:rPr lang="en-US" altLang="zh-CN" sz="900" b="1" baseline="-10000" dirty="0">
                        <a:solidFill>
                          <a:schemeClr val="bg1"/>
                        </a:solidFill>
                      </a:rPr>
                      <a:t>Global Context Embedding</a:t>
                    </a:r>
                  </a:p>
                </p:txBody>
              </p:sp>
              <p:sp>
                <p:nvSpPr>
                  <p:cNvPr id="565" name="箭头: 直角上 97"/>
                  <p:cNvSpPr/>
                  <p:nvPr/>
                </p:nvSpPr>
                <p:spPr>
                  <a:xfrm rot="5400000">
                    <a:off x="8537" y="5067"/>
                    <a:ext cx="1211" cy="861"/>
                  </a:xfrm>
                  <a:prstGeom prst="bentUpArrow">
                    <a:avLst>
                      <a:gd name="adj1" fmla="val 10180"/>
                      <a:gd name="adj2" fmla="val 9395"/>
                      <a:gd name="adj3" fmla="val 20750"/>
                    </a:avLst>
                  </a:prstGeom>
                  <a:solidFill>
                    <a:schemeClr val="bg2">
                      <a:lumMod val="90000"/>
                    </a:schemeClr>
                  </a:solidFill>
                  <a:ln>
                    <a:solidFill>
                      <a:schemeClr val="bg2">
                        <a:lumMod val="9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b="1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566" name="箭头: 右 100"/>
                  <p:cNvSpPr/>
                  <p:nvPr/>
                </p:nvSpPr>
                <p:spPr>
                  <a:xfrm>
                    <a:off x="3397" y="4759"/>
                    <a:ext cx="894" cy="241"/>
                  </a:xfrm>
                  <a:prstGeom prst="rightArrow">
                    <a:avLst>
                      <a:gd name="adj1" fmla="val 50000"/>
                      <a:gd name="adj2" fmla="val 59321"/>
                    </a:avLst>
                  </a:prstGeom>
                  <a:solidFill>
                    <a:schemeClr val="bg2">
                      <a:lumMod val="90000"/>
                    </a:schemeClr>
                  </a:solidFill>
                  <a:ln>
                    <a:solidFill>
                      <a:schemeClr val="bg2">
                        <a:lumMod val="9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567" name="矩形 566"/>
                  <p:cNvSpPr/>
                  <p:nvPr/>
                </p:nvSpPr>
                <p:spPr>
                  <a:xfrm flipH="1">
                    <a:off x="3113" y="4030"/>
                    <a:ext cx="1406" cy="97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 anchor="t">
                    <a:spAutoFit/>
                  </a:bodyPr>
                  <a:lstStyle/>
                  <a:p>
                    <a:pPr algn="ctr"/>
                    <a:endParaRPr lang="en-US" altLang="zh-CN" sz="1400" b="1">
                      <a:solidFill>
                        <a:schemeClr val="accent2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568" name="矩形 567"/>
                  <p:cNvSpPr/>
                  <p:nvPr/>
                </p:nvSpPr>
                <p:spPr>
                  <a:xfrm flipH="1">
                    <a:off x="12197" y="4321"/>
                    <a:ext cx="1115" cy="71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 anchor="t">
                    <a:spAutoFit/>
                  </a:bodyPr>
                  <a:lstStyle/>
                  <a:p>
                    <a:pPr algn="ctr"/>
                    <a:endParaRPr lang="en-US" altLang="zh-CN" sz="1000" b="1">
                      <a:solidFill>
                        <a:schemeClr val="accent2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  <a:sym typeface="+mn-ea"/>
                    </a:endParaRPr>
                  </a:p>
                </p:txBody>
              </p:sp>
              <p:sp>
                <p:nvSpPr>
                  <p:cNvPr id="569" name="圆角矩形 568"/>
                  <p:cNvSpPr/>
                  <p:nvPr/>
                </p:nvSpPr>
                <p:spPr>
                  <a:xfrm>
                    <a:off x="6329" y="4609"/>
                    <a:ext cx="1815" cy="518"/>
                  </a:xfrm>
                  <a:prstGeom prst="roundRect">
                    <a:avLst/>
                  </a:prstGeom>
                  <a:effectLst>
                    <a:outerShdw blurRad="50800" dist="88900" dir="2700000" algn="tl" rotWithShape="0">
                      <a:prstClr val="black">
                        <a:alpha val="40000"/>
                      </a:prstClr>
                    </a:outerShdw>
                  </a:effectLst>
                  <a:scene3d>
                    <a:camera prst="orthographicFront"/>
                    <a:lightRig rig="threePt" dir="t"/>
                  </a:scene3d>
                  <a:sp3d prstMaterial="matte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CN" b="1" baseline="-10000" dirty="0">
                        <a:solidFill>
                          <a:schemeClr val="bg1"/>
                        </a:solidFill>
                        <a:sym typeface="+mn-ea"/>
                      </a:rPr>
                      <a:t>Sc</a:t>
                    </a:r>
                    <a:endParaRPr lang="zh-CN" altLang="en-US" sz="1600" b="1" baseline="-10000" dirty="0">
                      <a:solidFill>
                        <a:schemeClr val="bg1"/>
                      </a:solidFill>
                      <a:sym typeface="+mn-ea"/>
                    </a:endParaRPr>
                  </a:p>
                </p:txBody>
              </p:sp>
              <p:sp>
                <p:nvSpPr>
                  <p:cNvPr id="570" name="文本框 569"/>
                  <p:cNvSpPr txBox="1"/>
                  <p:nvPr/>
                </p:nvSpPr>
                <p:spPr>
                  <a:xfrm>
                    <a:off x="8089" y="6968"/>
                    <a:ext cx="5303" cy="923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t">
                    <a:spAutoFit/>
                  </a:bodyPr>
                  <a:lstStyle/>
                  <a:p>
                    <a:pPr algn="ctr">
                      <a:buClrTx/>
                      <a:buSzTx/>
                      <a:buNone/>
                    </a:pPr>
                    <a:r>
                      <a:rPr lang="en-US" altLang="zh-CN" sz="1000" b="1" baseline="-10000" dirty="0">
                        <a:solidFill>
                          <a:schemeClr val="bg1"/>
                        </a:solidFill>
                        <a:sym typeface="+mn-ea"/>
                      </a:rPr>
                      <a:t>通道规范化</a:t>
                    </a:r>
                  </a:p>
                  <a:p>
                    <a:pPr algn="ctr">
                      <a:buClrTx/>
                      <a:buSzTx/>
                      <a:buNone/>
                    </a:pPr>
                    <a:r>
                      <a:rPr lang="en-US" altLang="zh-CN" sz="1000" b="1" baseline="-10000" dirty="0">
                        <a:solidFill>
                          <a:schemeClr val="bg1"/>
                        </a:solidFill>
                      </a:rPr>
                      <a:t>Channel Normalization</a:t>
                    </a:r>
                  </a:p>
                </p:txBody>
              </p:sp>
              <p:sp>
                <p:nvSpPr>
                  <p:cNvPr id="571" name="矩形 570"/>
                  <p:cNvSpPr/>
                  <p:nvPr/>
                </p:nvSpPr>
                <p:spPr>
                  <a:xfrm flipH="1">
                    <a:off x="8076" y="5478"/>
                    <a:ext cx="2134" cy="98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 anchor="t">
                    <a:spAutoFit/>
                  </a:bodyPr>
                  <a:lstStyle/>
                  <a:p>
                    <a:pPr algn="ctr"/>
                    <a:endParaRPr lang="zh-CN" altLang="en-US" sz="1600" b="1">
                      <a:solidFill>
                        <a:schemeClr val="accent2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  <a:latin typeface="微软雅黑" panose="020B0503020204020204" charset="-122"/>
                      <a:ea typeface="微软雅黑" panose="020B0503020204020204" charset="-122"/>
                    </a:endParaRPr>
                  </a:p>
                </p:txBody>
              </p:sp>
              <p:sp>
                <p:nvSpPr>
                  <p:cNvPr id="572" name="圆角矩形 571"/>
                  <p:cNvSpPr/>
                  <p:nvPr/>
                </p:nvSpPr>
                <p:spPr>
                  <a:xfrm>
                    <a:off x="11357" y="5785"/>
                    <a:ext cx="1216" cy="518"/>
                  </a:xfrm>
                  <a:prstGeom prst="roundRect">
                    <a:avLst/>
                  </a:prstGeom>
                  <a:effectLst>
                    <a:outerShdw blurRad="50800" dist="88900" dir="2700000" algn="tl" rotWithShape="0">
                      <a:prstClr val="black">
                        <a:alpha val="40000"/>
                      </a:prstClr>
                    </a:outerShdw>
                  </a:effectLst>
                  <a:scene3d>
                    <a:camera prst="orthographicFront"/>
                    <a:lightRig rig="threePt" dir="t"/>
                  </a:scene3d>
                  <a:sp3d prstMaterial="matte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CN" b="1" baseline="-10000" dirty="0">
                        <a:solidFill>
                          <a:schemeClr val="bg1"/>
                        </a:solidFill>
                        <a:sym typeface="+mn-ea"/>
                      </a:rPr>
                      <a:t>S</a:t>
                    </a:r>
                    <a:endParaRPr lang="en-US" altLang="zh-CN" sz="1600" b="1" baseline="-10000" dirty="0">
                      <a:solidFill>
                        <a:schemeClr val="bg1"/>
                      </a:solidFill>
                      <a:sym typeface="+mn-ea"/>
                    </a:endParaRPr>
                  </a:p>
                </p:txBody>
              </p:sp>
              <p:sp>
                <p:nvSpPr>
                  <p:cNvPr id="573" name="左大括号 572"/>
                  <p:cNvSpPr/>
                  <p:nvPr/>
                </p:nvSpPr>
                <p:spPr>
                  <a:xfrm>
                    <a:off x="10046" y="5228"/>
                    <a:ext cx="311" cy="1579"/>
                  </a:xfrm>
                  <a:prstGeom prst="leftBrace">
                    <a:avLst>
                      <a:gd name="adj1" fmla="val 8333"/>
                      <a:gd name="adj2" fmla="val 49514"/>
                    </a:avLst>
                  </a:prstGeom>
                  <a:ln w="127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74" name="文本框 573"/>
                  <p:cNvSpPr txBox="1"/>
                  <p:nvPr/>
                </p:nvSpPr>
                <p:spPr>
                  <a:xfrm>
                    <a:off x="10129" y="5051"/>
                    <a:ext cx="776" cy="53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endParaRPr lang="en-US" altLang="zh-CN" sz="900" b="1" baseline="-10000" dirty="0">
                      <a:solidFill>
                        <a:schemeClr val="bg1"/>
                      </a:solidFill>
                      <a:sym typeface="+mn-ea"/>
                    </a:endParaRPr>
                  </a:p>
                </p:txBody>
              </p:sp>
              <p:sp>
                <p:nvSpPr>
                  <p:cNvPr id="575" name="文本框 574"/>
                  <p:cNvSpPr txBox="1"/>
                  <p:nvPr/>
                </p:nvSpPr>
                <p:spPr>
                  <a:xfrm>
                    <a:off x="10145" y="6341"/>
                    <a:ext cx="997" cy="71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sz="1400" b="1" baseline="-10000" dirty="0">
                        <a:solidFill>
                          <a:schemeClr val="bg1"/>
                        </a:solidFill>
                        <a:sym typeface="+mn-ea"/>
                      </a:rPr>
                      <a:t>s</a:t>
                    </a:r>
                    <a:r>
                      <a:rPr lang="en-US" altLang="zh-CN" sz="800" b="1" baseline="-10000" dirty="0">
                        <a:solidFill>
                          <a:schemeClr val="bg1"/>
                        </a:solidFill>
                        <a:sym typeface="+mn-ea"/>
                      </a:rPr>
                      <a:t>c</a:t>
                    </a:r>
                  </a:p>
                </p:txBody>
              </p:sp>
              <p:sp>
                <p:nvSpPr>
                  <p:cNvPr id="576" name="文本框 575"/>
                  <p:cNvSpPr txBox="1"/>
                  <p:nvPr/>
                </p:nvSpPr>
                <p:spPr>
                  <a:xfrm>
                    <a:off x="10209" y="5845"/>
                    <a:ext cx="1016" cy="512"/>
                  </a:xfrm>
                  <a:prstGeom prst="rect">
                    <a:avLst/>
                  </a:prstGeom>
                  <a:noFill/>
                </p:spPr>
                <p:txBody>
                  <a:bodyPr vert="eaVert" wrap="square" rtlCol="0">
                    <a:spAutoFit/>
                  </a:bodyPr>
                  <a:lstStyle/>
                  <a:p>
                    <a:r>
                      <a:rPr lang="en-US" altLang="zh-CN" sz="1200" b="1" baseline="-10000" dirty="0">
                        <a:solidFill>
                          <a:schemeClr val="bg1"/>
                        </a:solidFill>
                      </a:rPr>
                      <a:t>…</a:t>
                    </a:r>
                  </a:p>
                </p:txBody>
              </p:sp>
              <p:sp>
                <p:nvSpPr>
                  <p:cNvPr id="577" name="左大括号 576"/>
                  <p:cNvSpPr/>
                  <p:nvPr/>
                </p:nvSpPr>
                <p:spPr>
                  <a:xfrm rot="10800000">
                    <a:off x="10904" y="5228"/>
                    <a:ext cx="311" cy="1579"/>
                  </a:xfrm>
                  <a:prstGeom prst="leftBrace">
                    <a:avLst>
                      <a:gd name="adj1" fmla="val 8333"/>
                      <a:gd name="adj2" fmla="val 49514"/>
                    </a:avLst>
                  </a:prstGeom>
                  <a:ln w="127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78" name="椭圆 577"/>
                  <p:cNvSpPr/>
                  <p:nvPr/>
                </p:nvSpPr>
                <p:spPr>
                  <a:xfrm>
                    <a:off x="11732" y="4662"/>
                    <a:ext cx="465" cy="465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zh-CN" altLang="en-US" sz="1400"/>
                      <a:t>×</a:t>
                    </a:r>
                  </a:p>
                </p:txBody>
              </p:sp>
              <p:cxnSp>
                <p:nvCxnSpPr>
                  <p:cNvPr id="579" name="曲线连接符 578"/>
                  <p:cNvCxnSpPr/>
                  <p:nvPr/>
                </p:nvCxnSpPr>
                <p:spPr>
                  <a:xfrm rot="10800000" flipV="1">
                    <a:off x="13312" y="4512"/>
                    <a:ext cx="690" cy="615"/>
                  </a:xfrm>
                  <a:prstGeom prst="curvedConnector3">
                    <a:avLst>
                      <a:gd name="adj1" fmla="val 43333"/>
                    </a:avLst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80" name="箭头: 右 76"/>
                  <p:cNvSpPr/>
                  <p:nvPr/>
                </p:nvSpPr>
                <p:spPr>
                  <a:xfrm>
                    <a:off x="14780" y="4852"/>
                    <a:ext cx="722" cy="120"/>
                  </a:xfrm>
                  <a:prstGeom prst="rightArrow">
                    <a:avLst/>
                  </a:prstGeom>
                  <a:solidFill>
                    <a:schemeClr val="bg2"/>
                  </a:solidFill>
                  <a:ln>
                    <a:solidFill>
                      <a:schemeClr val="bg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b="1"/>
                  </a:p>
                </p:txBody>
              </p:sp>
              <p:sp>
                <p:nvSpPr>
                  <p:cNvPr id="581" name="椭圆 580"/>
                  <p:cNvSpPr/>
                  <p:nvPr/>
                </p:nvSpPr>
                <p:spPr>
                  <a:xfrm>
                    <a:off x="14315" y="4662"/>
                    <a:ext cx="465" cy="465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altLang="zh-CN"/>
                  </a:p>
                </p:txBody>
              </p:sp>
              <p:sp>
                <p:nvSpPr>
                  <p:cNvPr id="582" name="文本框 581"/>
                  <p:cNvSpPr txBox="1"/>
                  <p:nvPr/>
                </p:nvSpPr>
                <p:spPr>
                  <a:xfrm>
                    <a:off x="14073" y="4627"/>
                    <a:ext cx="952" cy="5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sz="500" b="1">
                        <a:solidFill>
                          <a:schemeClr val="bg1"/>
                        </a:solidFill>
                      </a:rPr>
                      <a:t>+1</a:t>
                    </a:r>
                  </a:p>
                </p:txBody>
              </p:sp>
              <p:sp>
                <p:nvSpPr>
                  <p:cNvPr id="583" name="箭头: 右 100"/>
                  <p:cNvSpPr/>
                  <p:nvPr/>
                </p:nvSpPr>
                <p:spPr>
                  <a:xfrm rot="5400000">
                    <a:off x="15185" y="3990"/>
                    <a:ext cx="1091" cy="146"/>
                  </a:xfrm>
                  <a:prstGeom prst="rightArrow">
                    <a:avLst>
                      <a:gd name="adj1" fmla="val 50000"/>
                      <a:gd name="adj2" fmla="val 59321"/>
                    </a:avLst>
                  </a:prstGeom>
                  <a:solidFill>
                    <a:schemeClr val="bg2">
                      <a:lumMod val="90000"/>
                    </a:schemeClr>
                  </a:solidFill>
                  <a:ln>
                    <a:solidFill>
                      <a:schemeClr val="bg2">
                        <a:lumMod val="9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584" name="流程图: 过程 583"/>
                  <p:cNvSpPr/>
                  <p:nvPr/>
                </p:nvSpPr>
                <p:spPr>
                  <a:xfrm flipV="1">
                    <a:off x="1912" y="3397"/>
                    <a:ext cx="13865" cy="120"/>
                  </a:xfrm>
                  <a:prstGeom prst="flowChartProcess">
                    <a:avLst/>
                  </a:prstGeom>
                  <a:solidFill>
                    <a:schemeClr val="bg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85" name="流程图: 过程 584"/>
                  <p:cNvSpPr/>
                  <p:nvPr/>
                </p:nvSpPr>
                <p:spPr>
                  <a:xfrm rot="5400000" flipV="1">
                    <a:off x="1386" y="4043"/>
                    <a:ext cx="1172" cy="120"/>
                  </a:xfrm>
                  <a:prstGeom prst="flowChartProcess">
                    <a:avLst/>
                  </a:prstGeom>
                  <a:solidFill>
                    <a:schemeClr val="bg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86" name="椭圆 585"/>
                  <p:cNvSpPr/>
                  <p:nvPr/>
                </p:nvSpPr>
                <p:spPr>
                  <a:xfrm>
                    <a:off x="15501" y="4680"/>
                    <a:ext cx="465" cy="465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zh-CN" altLang="en-US" sz="1400"/>
                      <a:t>×</a:t>
                    </a:r>
                  </a:p>
                </p:txBody>
              </p:sp>
              <p:sp>
                <p:nvSpPr>
                  <p:cNvPr id="587" name="箭头: 右 100"/>
                  <p:cNvSpPr/>
                  <p:nvPr/>
                </p:nvSpPr>
                <p:spPr>
                  <a:xfrm>
                    <a:off x="15966" y="4853"/>
                    <a:ext cx="592" cy="120"/>
                  </a:xfrm>
                  <a:prstGeom prst="rightArrow">
                    <a:avLst>
                      <a:gd name="adj1" fmla="val 50000"/>
                      <a:gd name="adj2" fmla="val 59321"/>
                    </a:avLst>
                  </a:prstGeom>
                  <a:solidFill>
                    <a:schemeClr val="bg2">
                      <a:lumMod val="90000"/>
                    </a:schemeClr>
                  </a:solidFill>
                  <a:ln>
                    <a:solidFill>
                      <a:schemeClr val="bg2">
                        <a:lumMod val="9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588" name="文本框 587"/>
                  <p:cNvSpPr txBox="1"/>
                  <p:nvPr/>
                </p:nvSpPr>
                <p:spPr>
                  <a:xfrm>
                    <a:off x="13358" y="5178"/>
                    <a:ext cx="2860" cy="1214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t">
                    <a:spAutoFit/>
                  </a:bodyPr>
                  <a:lstStyle/>
                  <a:p>
                    <a:pPr algn="ctr">
                      <a:buClrTx/>
                      <a:buSzTx/>
                      <a:buNone/>
                    </a:pPr>
                    <a:r>
                      <a:rPr lang="en-US" altLang="zh-CN" sz="1000" b="1" baseline="-10000" dirty="0">
                        <a:solidFill>
                          <a:schemeClr val="bg1"/>
                        </a:solidFill>
                        <a:sym typeface="+mn-ea"/>
                      </a:rPr>
                      <a:t>门适应</a:t>
                    </a:r>
                  </a:p>
                  <a:p>
                    <a:pPr algn="ctr">
                      <a:buClrTx/>
                      <a:buSzTx/>
                      <a:buNone/>
                    </a:pPr>
                    <a:r>
                      <a:rPr lang="en-US" altLang="zh-CN" sz="1000" b="1" baseline="-10000" dirty="0">
                        <a:solidFill>
                          <a:schemeClr val="bg1"/>
                        </a:solidFill>
                      </a:rPr>
                      <a:t>Gating Adaptation</a:t>
                    </a:r>
                  </a:p>
                </p:txBody>
              </p:sp>
              <p:sp>
                <p:nvSpPr>
                  <p:cNvPr id="589" name="矩形: 圆角 145"/>
                  <p:cNvSpPr/>
                  <p:nvPr/>
                </p:nvSpPr>
                <p:spPr>
                  <a:xfrm>
                    <a:off x="13043" y="4305"/>
                    <a:ext cx="3346" cy="2219"/>
                  </a:xfrm>
                  <a:prstGeom prst="roundRect">
                    <a:avLst/>
                  </a:prstGeom>
                  <a:noFill/>
                  <a:ln>
                    <a:solidFill>
                      <a:srgbClr val="EBF9F2"/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EBF9F2"/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590" name="矩形: 圆角 135"/>
                  <p:cNvSpPr/>
                  <p:nvPr/>
                </p:nvSpPr>
                <p:spPr>
                  <a:xfrm>
                    <a:off x="3805" y="3899"/>
                    <a:ext cx="4647" cy="2708"/>
                  </a:xfrm>
                  <a:prstGeom prst="roundRect">
                    <a:avLst/>
                  </a:prstGeom>
                  <a:noFill/>
                  <a:ln>
                    <a:solidFill>
                      <a:srgbClr val="EEFDD8"/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EEFDD8"/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591" name="矩形: 圆角 135"/>
                  <p:cNvSpPr/>
                  <p:nvPr/>
                </p:nvSpPr>
                <p:spPr>
                  <a:xfrm>
                    <a:off x="8586" y="5091"/>
                    <a:ext cx="4232" cy="2741"/>
                  </a:xfrm>
                  <a:prstGeom prst="roundRect">
                    <a:avLst/>
                  </a:prstGeom>
                  <a:noFill/>
                  <a:ln>
                    <a:solidFill>
                      <a:srgbClr val="FBE5D6"/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>
                      <a:solidFill>
                        <a:schemeClr val="bg1"/>
                      </a:solidFill>
                    </a:endParaRPr>
                  </a:p>
                </p:txBody>
              </p:sp>
            </p:grpSp>
            <p:sp>
              <p:nvSpPr>
                <p:cNvPr id="592" name="文本框 591"/>
                <p:cNvSpPr txBox="1"/>
                <p:nvPr/>
              </p:nvSpPr>
              <p:spPr>
                <a:xfrm>
                  <a:off x="13952" y="7112"/>
                  <a:ext cx="536" cy="38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400" b="1" baseline="-10000" dirty="0">
                      <a:solidFill>
                        <a:schemeClr val="bg1"/>
                      </a:solidFill>
                      <a:sym typeface="+mn-ea"/>
                    </a:rPr>
                    <a:t>s</a:t>
                  </a:r>
                  <a:r>
                    <a:rPr lang="en-US" altLang="zh-CN" sz="800" b="1" baseline="-10000" dirty="0">
                      <a:solidFill>
                        <a:schemeClr val="bg1"/>
                      </a:solidFill>
                      <a:sym typeface="+mn-ea"/>
                    </a:rPr>
                    <a:t>1</a:t>
                  </a:r>
                </a:p>
              </p:txBody>
            </p:sp>
          </p:grpSp>
          <p:sp>
            <p:nvSpPr>
              <p:cNvPr id="593" name="立方体 592"/>
              <p:cNvSpPr/>
              <p:nvPr/>
            </p:nvSpPr>
            <p:spPr>
              <a:xfrm>
                <a:off x="11194" y="5289"/>
                <a:ext cx="352" cy="180"/>
              </a:xfrm>
              <a:prstGeom prst="cube">
                <a:avLst/>
              </a:prstGeom>
              <a:solidFill>
                <a:srgbClr val="A7D97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594" name="文本框 593"/>
              <p:cNvSpPr txBox="1"/>
              <p:nvPr/>
            </p:nvSpPr>
            <p:spPr>
              <a:xfrm>
                <a:off x="10783" y="5684"/>
                <a:ext cx="1593" cy="6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b="1" dirty="0">
                    <a:solidFill>
                      <a:schemeClr val="bg1"/>
                    </a:solidFill>
                  </a:rPr>
                  <a:t>GCT</a:t>
                </a:r>
                <a:r>
                  <a:rPr lang="en-US" altLang="zh-CN" sz="1050" dirty="0">
                    <a:solidFill>
                      <a:schemeClr val="bg1"/>
                    </a:solidFill>
                  </a:rPr>
                  <a:t>+Conv+BN+ReLU</a:t>
                </a:r>
                <a:endParaRPr lang="zh-CN" altLang="en-US" sz="105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96" name="文本框 595"/>
              <p:cNvSpPr txBox="1"/>
              <p:nvPr/>
            </p:nvSpPr>
            <p:spPr>
              <a:xfrm>
                <a:off x="14619" y="5703"/>
                <a:ext cx="2504" cy="6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1050" dirty="0">
                    <a:solidFill>
                      <a:schemeClr val="bg1"/>
                    </a:solidFill>
                  </a:rPr>
                  <a:t>Upsample+</a:t>
                </a:r>
                <a:r>
                  <a:rPr lang="en-US" altLang="zh-CN" sz="1200" b="1" dirty="0">
                    <a:solidFill>
                      <a:schemeClr val="bg1"/>
                    </a:solidFill>
                  </a:rPr>
                  <a:t>GCT</a:t>
                </a:r>
                <a:r>
                  <a:rPr lang="en-US" altLang="zh-CN" sz="1050" dirty="0">
                    <a:solidFill>
                      <a:schemeClr val="bg1"/>
                    </a:solidFill>
                  </a:rPr>
                  <a:t>+</a:t>
                </a:r>
              </a:p>
              <a:p>
                <a:r>
                  <a:rPr lang="en-US" altLang="zh-CN" sz="1050" dirty="0">
                    <a:solidFill>
                      <a:schemeClr val="bg1"/>
                    </a:solidFill>
                  </a:rPr>
                  <a:t>Conv+BN+ReLU</a:t>
                </a:r>
                <a:endParaRPr lang="zh-CN" altLang="en-US" sz="105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97" name="立方体 596"/>
              <p:cNvSpPr/>
              <p:nvPr/>
            </p:nvSpPr>
            <p:spPr>
              <a:xfrm>
                <a:off x="17369" y="5289"/>
                <a:ext cx="352" cy="177"/>
              </a:xfrm>
              <a:prstGeom prst="cube">
                <a:avLst/>
              </a:prstGeom>
              <a:solidFill>
                <a:srgbClr val="8B58B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598" name="文本框 597"/>
              <p:cNvSpPr txBox="1"/>
              <p:nvPr/>
            </p:nvSpPr>
            <p:spPr>
              <a:xfrm>
                <a:off x="17021" y="5719"/>
                <a:ext cx="2105" cy="3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1050" dirty="0">
                    <a:solidFill>
                      <a:schemeClr val="bg1"/>
                    </a:solidFill>
                  </a:rPr>
                  <a:t>Addition</a:t>
                </a:r>
              </a:p>
            </p:txBody>
          </p:sp>
          <p:sp>
            <p:nvSpPr>
              <p:cNvPr id="599" name="立方体 598"/>
              <p:cNvSpPr/>
              <p:nvPr/>
            </p:nvSpPr>
            <p:spPr>
              <a:xfrm>
                <a:off x="13144" y="5289"/>
                <a:ext cx="352" cy="180"/>
              </a:xfrm>
              <a:prstGeom prst="cube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600" name="立方体 599"/>
              <p:cNvSpPr/>
              <p:nvPr/>
            </p:nvSpPr>
            <p:spPr>
              <a:xfrm>
                <a:off x="15435" y="5251"/>
                <a:ext cx="352" cy="180"/>
              </a:xfrm>
              <a:prstGeom prst="cube">
                <a:avLst/>
              </a:prstGeom>
              <a:solidFill>
                <a:srgbClr val="E63AC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603" name="矩形 11"/>
            <p:cNvSpPr>
              <a:spLocks noChangeArrowheads="1"/>
            </p:cNvSpPr>
            <p:nvPr/>
          </p:nvSpPr>
          <p:spPr bwMode="auto">
            <a:xfrm>
              <a:off x="16816" y="10055"/>
              <a:ext cx="2223" cy="597"/>
            </a:xfrm>
            <a:prstGeom prst="rect">
              <a:avLst/>
            </a:prstGeom>
            <a:solidFill>
              <a:srgbClr val="FEFEFE">
                <a:alpha val="60000"/>
              </a:srgbClr>
            </a:solidFill>
            <a:ln>
              <a:noFill/>
            </a:ln>
          </p:spPr>
          <p:txBody>
            <a:bodyPr anchor="t"/>
            <a:lstStyle>
              <a:lvl1pPr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80604020202020204" pitchFamily="34" charset="0"/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80604020202020204" pitchFamily="34" charset="0"/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80604020202020204" pitchFamily="34" charset="0"/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80604020202020204" pitchFamily="34" charset="0"/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9pPr>
            </a:lstStyle>
            <a:p>
              <a:pPr algn="l"/>
              <a:r>
                <a:rPr lang="en-US" altLang="zh-CN" b="1" dirty="0">
                  <a:solidFill>
                    <a:schemeClr val="bg1"/>
                  </a:solidFill>
                  <a:sym typeface="+mn-ea"/>
                </a:rPr>
                <a:t>U</a:t>
              </a:r>
              <a:r>
                <a:rPr lang="en-US" altLang="zh-CN" b="1" baseline="30000" dirty="0">
                  <a:solidFill>
                    <a:schemeClr val="bg1"/>
                  </a:solidFill>
                  <a:sym typeface="+mn-ea"/>
                </a:rPr>
                <a:t>2</a:t>
              </a:r>
              <a:r>
                <a:rPr lang="en-US" altLang="zh-CN" b="1" dirty="0">
                  <a:solidFill>
                    <a:schemeClr val="bg1"/>
                  </a:solidFill>
                  <a:sym typeface="+mn-ea"/>
                </a:rPr>
                <a:t>GE-Net</a:t>
              </a:r>
              <a:endParaRPr lang="en-US" altLang="zh-CN" b="1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ea"/>
              </a:endParaRPr>
            </a:p>
          </p:txBody>
        </p:sp>
        <p:sp>
          <p:nvSpPr>
            <p:cNvPr id="606" name="文本框 605"/>
            <p:cNvSpPr txBox="1"/>
            <p:nvPr/>
          </p:nvSpPr>
          <p:spPr>
            <a:xfrm>
              <a:off x="13623" y="9212"/>
              <a:ext cx="3026" cy="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>
                  <a:solidFill>
                    <a:schemeClr val="bg1"/>
                  </a:solidFill>
                </a:rPr>
                <a:t>GCT(</a:t>
              </a:r>
              <a:r>
                <a:rPr lang="zh-CN" altLang="en-US" sz="1200">
                  <a:solidFill>
                    <a:schemeClr val="bg1"/>
                  </a:solidFill>
                </a:rPr>
                <a:t>门控通道注意力）</a:t>
              </a:r>
            </a:p>
          </p:txBody>
        </p:sp>
        <p:sp>
          <p:nvSpPr>
            <p:cNvPr id="132" name="文本框 595"/>
            <p:cNvSpPr txBox="1"/>
            <p:nvPr/>
          </p:nvSpPr>
          <p:spPr>
            <a:xfrm>
              <a:off x="12406" y="5523"/>
              <a:ext cx="2208" cy="9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050" dirty="0">
                  <a:solidFill>
                    <a:schemeClr val="bg1"/>
                  </a:solidFill>
                </a:rPr>
                <a:t>Downsample+</a:t>
              </a:r>
            </a:p>
            <a:p>
              <a:r>
                <a:rPr lang="en-US" altLang="zh-CN" sz="1200" b="1" dirty="0">
                  <a:solidFill>
                    <a:schemeClr val="bg1"/>
                  </a:solidFill>
                </a:rPr>
                <a:t>GCT</a:t>
              </a:r>
              <a:r>
                <a:rPr lang="en-US" altLang="zh-CN" sz="1050" dirty="0">
                  <a:solidFill>
                    <a:schemeClr val="bg1"/>
                  </a:solidFill>
                </a:rPr>
                <a:t>+Conv+BN+</a:t>
              </a:r>
            </a:p>
            <a:p>
              <a:r>
                <a:rPr lang="en-US" altLang="zh-CN" sz="1050" dirty="0">
                  <a:solidFill>
                    <a:schemeClr val="bg1"/>
                  </a:solidFill>
                </a:rPr>
                <a:t>ReLU</a:t>
              </a:r>
              <a:endParaRPr lang="zh-CN" altLang="en-US" sz="1050" dirty="0">
                <a:solidFill>
                  <a:schemeClr val="bg1"/>
                </a:solidFill>
              </a:endParaRPr>
            </a:p>
          </p:txBody>
        </p:sp>
      </p:grpSp>
      <p:sp>
        <p:nvSpPr>
          <p:cNvPr id="198" name="箭头: 右 82">
            <a:extLst>
              <a:ext uri="{FF2B5EF4-FFF2-40B4-BE49-F238E27FC236}">
                <a16:creationId xmlns:a16="http://schemas.microsoft.com/office/drawing/2014/main" id="{D38E966A-B872-436C-A58A-803E8C20794A}"/>
              </a:ext>
            </a:extLst>
          </p:cNvPr>
          <p:cNvSpPr/>
          <p:nvPr/>
        </p:nvSpPr>
        <p:spPr>
          <a:xfrm>
            <a:off x="655470" y="2699419"/>
            <a:ext cx="138119" cy="85499"/>
          </a:xfrm>
          <a:prstGeom prst="rightArrow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/>
    </mc:Choice>
    <mc:Fallback xmlns="">
      <p:transition spd="slow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12121058"/>
  <p:tag name="MH_LIBRARY" val="GRAPHIC"/>
  <p:tag name="MH_ORDER" val="Freeform 95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12121058"/>
  <p:tag name="MH_LIBRARY" val="GRAPHIC"/>
  <p:tag name="MH_ORDER" val="Oval 55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12121058"/>
  <p:tag name="MH_LIBRARY" val="GRAPHIC"/>
  <p:tag name="MH_ORDER" val="Freeform 94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12121058"/>
  <p:tag name="MH_LIBRARY" val="GRAPHIC"/>
  <p:tag name="MH_ORDER" val="Oval 5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5415,&quot;width&quot;:5070}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5415,&quot;width&quot;:5070}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5415,&quot;width&quot;:5070}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5415,&quot;width&quot;:5070}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12121058"/>
  <p:tag name="MH_LIBRARY" val="GRAPHIC"/>
  <p:tag name="MH_ORDER" val="椭圆 3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12121058"/>
  <p:tag name="MH_LIBRARY" val="GRAPHIC"/>
  <p:tag name="MH_ORDER" val="椭圆 3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12121058"/>
  <p:tag name="MH_LIBRARY" val="GRAPHIC"/>
  <p:tag name="MH_ORDER" val="Freeform 9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12121058"/>
  <p:tag name="MH_LIBRARY" val="GRAPHIC"/>
  <p:tag name="MH_ORDER" val="Oval 46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12121058"/>
  <p:tag name="MH_LIBRARY" val="GRAPHIC"/>
  <p:tag name="MH_ORDER" val="Freeform 96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12121058"/>
  <p:tag name="MH_LIBRARY" val="GRAPHIC"/>
  <p:tag name="MH_ORDER" val="Oval 64"/>
</p:tagLst>
</file>

<file path=ppt/theme/theme1.xml><?xml version="1.0" encoding="utf-8"?>
<a:theme xmlns:a="http://schemas.openxmlformats.org/drawingml/2006/main" name="包图主题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265</TotalTime>
  <Words>1632</Words>
  <Application>Microsoft Office PowerPoint</Application>
  <PresentationFormat>宽屏</PresentationFormat>
  <Paragraphs>298</Paragraphs>
  <Slides>24</Slides>
  <Notes>24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30" baseType="lpstr">
      <vt:lpstr>等线</vt:lpstr>
      <vt:lpstr>微软雅黑</vt:lpstr>
      <vt:lpstr>Arial</vt:lpstr>
      <vt:lpstr>Calibri</vt:lpstr>
      <vt:lpstr>Times New Roman</vt:lpstr>
      <vt:lpstr>包图主题2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优品PPT</dc:creator>
  <dc:description>http://www.ypppt.com/</dc:description>
  <cp:lastModifiedBy>Rains Zero</cp:lastModifiedBy>
  <cp:revision>146</cp:revision>
  <dcterms:created xsi:type="dcterms:W3CDTF">2021-05-18T12:20:59Z</dcterms:created>
  <dcterms:modified xsi:type="dcterms:W3CDTF">2021-05-20T06:15:14Z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6F112D41D01742AB97DD9705F5DEE2ED</vt:lpwstr>
  </property>
  <property fmtid="{D5CDD505-2E9C-101B-9397-08002B2CF9AE}" pid="3" name="KSOProductBuildVer">
    <vt:lpwstr>1033-11.1.0.10161</vt:lpwstr>
  </property>
</Properties>
</file>